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 id="272" r:id="rId6"/>
    <p:sldId id="268" r:id="rId7"/>
    <p:sldId id="259" r:id="rId8"/>
    <p:sldId id="269" r:id="rId9"/>
    <p:sldId id="270" r:id="rId10"/>
    <p:sldId id="271" r:id="rId11"/>
    <p:sldId id="266" r:id="rId12"/>
  </p:sldIdLst>
  <p:sldSz cx="12192000" cy="6858000"/>
  <p:notesSz cx="6858000" cy="9144000"/>
  <p:defaultTextStyle>
    <a:defPPr>
      <a:defRPr lang="es-419"/>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C798EF-7DE0-C160-2474-EC5EA7DC46D0}"/>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CO"/>
          </a:p>
        </p:txBody>
      </p:sp>
      <p:sp>
        <p:nvSpPr>
          <p:cNvPr id="3" name="Subtítulo 2">
            <a:extLst>
              <a:ext uri="{FF2B5EF4-FFF2-40B4-BE49-F238E27FC236}">
                <a16:creationId xmlns:a16="http://schemas.microsoft.com/office/drawing/2014/main" id="{5EC0D9DE-AA4A-6E8E-A104-1C085B933E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CO"/>
          </a:p>
        </p:txBody>
      </p:sp>
      <p:sp>
        <p:nvSpPr>
          <p:cNvPr id="4" name="Marcador de fecha 3">
            <a:extLst>
              <a:ext uri="{FF2B5EF4-FFF2-40B4-BE49-F238E27FC236}">
                <a16:creationId xmlns:a16="http://schemas.microsoft.com/office/drawing/2014/main" id="{5ED05EC6-C451-AD14-70E8-17E383854E9B}"/>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5" name="Marcador de pie de página 4">
            <a:extLst>
              <a:ext uri="{FF2B5EF4-FFF2-40B4-BE49-F238E27FC236}">
                <a16:creationId xmlns:a16="http://schemas.microsoft.com/office/drawing/2014/main" id="{6E2E98CA-D476-956F-68AE-FCAA84440757}"/>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7360060-0491-B624-6373-F12CACC694E8}"/>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355766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6176CC-1303-70F1-BD68-616C15178C45}"/>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texto vertical 2">
            <a:extLst>
              <a:ext uri="{FF2B5EF4-FFF2-40B4-BE49-F238E27FC236}">
                <a16:creationId xmlns:a16="http://schemas.microsoft.com/office/drawing/2014/main" id="{05C23D36-EAD4-A473-8996-EC7A75D66F46}"/>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17A20A3A-1956-FA93-A2B9-A64D3E9AB1D8}"/>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5" name="Marcador de pie de página 4">
            <a:extLst>
              <a:ext uri="{FF2B5EF4-FFF2-40B4-BE49-F238E27FC236}">
                <a16:creationId xmlns:a16="http://schemas.microsoft.com/office/drawing/2014/main" id="{B88769A6-EC32-3C82-CE49-036ED0DA05F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5512DDE-35EE-0D96-77C6-12DFB1EA7B74}"/>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4157783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68A8CC8-D6D0-E0A9-6B97-3EA50E1CB46A}"/>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CO"/>
          </a:p>
        </p:txBody>
      </p:sp>
      <p:sp>
        <p:nvSpPr>
          <p:cNvPr id="3" name="Marcador de texto vertical 2">
            <a:extLst>
              <a:ext uri="{FF2B5EF4-FFF2-40B4-BE49-F238E27FC236}">
                <a16:creationId xmlns:a16="http://schemas.microsoft.com/office/drawing/2014/main" id="{ED0E81E1-5B20-6E8B-1D77-BA81E9C2E863}"/>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EB3EA5CD-0585-5E27-083B-0BB1462711DF}"/>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5" name="Marcador de pie de página 4">
            <a:extLst>
              <a:ext uri="{FF2B5EF4-FFF2-40B4-BE49-F238E27FC236}">
                <a16:creationId xmlns:a16="http://schemas.microsoft.com/office/drawing/2014/main" id="{EEB73291-920B-A992-8731-758DBD37C0E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12CCD7A-6F45-7DDD-0D1F-A4B70BE47027}"/>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1160803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698319-D610-6116-138A-A9F2C6F7009D}"/>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E088BC03-1BB2-811C-D12B-C38B78E38FF1}"/>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EC49E505-7372-576D-A8A0-7728074A253C}"/>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5" name="Marcador de pie de página 4">
            <a:extLst>
              <a:ext uri="{FF2B5EF4-FFF2-40B4-BE49-F238E27FC236}">
                <a16:creationId xmlns:a16="http://schemas.microsoft.com/office/drawing/2014/main" id="{C31BF4F1-5B65-23DF-AB94-4F9897C3084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20B20348-6257-27E3-371C-07B31E2EA940}"/>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200556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E21998-AE74-3D34-0D49-A7969B5B9C43}"/>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459A1435-222E-4337-57CA-7078BAADDC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5C46C5C6-4765-8CC8-BA07-3819FFA2B79A}"/>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5" name="Marcador de pie de página 4">
            <a:extLst>
              <a:ext uri="{FF2B5EF4-FFF2-40B4-BE49-F238E27FC236}">
                <a16:creationId xmlns:a16="http://schemas.microsoft.com/office/drawing/2014/main" id="{E4E9593C-3926-CD00-8DE3-AA8725A4E2DF}"/>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DADCCEF-06F8-34BA-47A6-068BF62F01AD}"/>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2812820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FB2A16-68EF-94A1-CEEC-8FE49528DCBB}"/>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BC6B0498-50FD-FBC8-058D-CA494DB16C7D}"/>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contenido 3">
            <a:extLst>
              <a:ext uri="{FF2B5EF4-FFF2-40B4-BE49-F238E27FC236}">
                <a16:creationId xmlns:a16="http://schemas.microsoft.com/office/drawing/2014/main" id="{389986AA-1851-733F-E489-7DD92A727FE7}"/>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5" name="Marcador de fecha 4">
            <a:extLst>
              <a:ext uri="{FF2B5EF4-FFF2-40B4-BE49-F238E27FC236}">
                <a16:creationId xmlns:a16="http://schemas.microsoft.com/office/drawing/2014/main" id="{AAA85329-49C6-9A9E-69DA-1A8DD64381DE}"/>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6" name="Marcador de pie de página 5">
            <a:extLst>
              <a:ext uri="{FF2B5EF4-FFF2-40B4-BE49-F238E27FC236}">
                <a16:creationId xmlns:a16="http://schemas.microsoft.com/office/drawing/2014/main" id="{04BF4003-E073-E406-3E18-DFCF8D7FCD76}"/>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627181F8-D529-D036-001B-096514E1CAA2}"/>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3481698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A890A4-1B13-4F1D-684E-F55BCE732F1B}"/>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A1B9EC73-0492-F364-AF1E-87011B0484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E0FDDB86-0B81-26D3-045B-7BD08124D2CF}"/>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5" name="Marcador de texto 4">
            <a:extLst>
              <a:ext uri="{FF2B5EF4-FFF2-40B4-BE49-F238E27FC236}">
                <a16:creationId xmlns:a16="http://schemas.microsoft.com/office/drawing/2014/main" id="{5609BFDA-AA4D-A60A-DD23-686921D320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005B4CE7-19A5-414F-1CD1-FA658BA0C76B}"/>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7" name="Marcador de fecha 6">
            <a:extLst>
              <a:ext uri="{FF2B5EF4-FFF2-40B4-BE49-F238E27FC236}">
                <a16:creationId xmlns:a16="http://schemas.microsoft.com/office/drawing/2014/main" id="{FD8B271A-ED6A-B8CF-BE8A-AEDB085E0D08}"/>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8" name="Marcador de pie de página 7">
            <a:extLst>
              <a:ext uri="{FF2B5EF4-FFF2-40B4-BE49-F238E27FC236}">
                <a16:creationId xmlns:a16="http://schemas.microsoft.com/office/drawing/2014/main" id="{59F3C6AB-5E5B-B27E-E826-98E14CE4089D}"/>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10B2B84E-7C0D-35EB-15D6-30F662BF23AA}"/>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887926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B20F87-3E97-CB4F-EE94-D6A4DFEB3468}"/>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fecha 2">
            <a:extLst>
              <a:ext uri="{FF2B5EF4-FFF2-40B4-BE49-F238E27FC236}">
                <a16:creationId xmlns:a16="http://schemas.microsoft.com/office/drawing/2014/main" id="{F53B544D-F1F3-A18D-317E-A7E8F2F757D9}"/>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4" name="Marcador de pie de página 3">
            <a:extLst>
              <a:ext uri="{FF2B5EF4-FFF2-40B4-BE49-F238E27FC236}">
                <a16:creationId xmlns:a16="http://schemas.microsoft.com/office/drawing/2014/main" id="{08DEEAC9-901A-C284-EACE-EFBA2A037C4C}"/>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DF74B0B3-B394-92CC-6E03-5B8F3FEFCC81}"/>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543483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45E8D2E-86C5-3E10-530B-177BD45EE57F}"/>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3" name="Marcador de pie de página 2">
            <a:extLst>
              <a:ext uri="{FF2B5EF4-FFF2-40B4-BE49-F238E27FC236}">
                <a16:creationId xmlns:a16="http://schemas.microsoft.com/office/drawing/2014/main" id="{62F0B2DF-C602-1B5F-0C15-FE0EEAB3F2BA}"/>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453F0ED0-A8DC-D0DF-29F9-51A0AD4C7527}"/>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576370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BCAA48-C8EC-5A21-28D2-E549CF0C46EA}"/>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5451DD9A-416A-351B-9070-FB8B2E4C27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texto 3">
            <a:extLst>
              <a:ext uri="{FF2B5EF4-FFF2-40B4-BE49-F238E27FC236}">
                <a16:creationId xmlns:a16="http://schemas.microsoft.com/office/drawing/2014/main" id="{B9363E3F-F5E4-47DC-DE0D-D73AB8F41C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3922ADBB-5533-C0CC-F41B-E3BB3BE9C47D}"/>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6" name="Marcador de pie de página 5">
            <a:extLst>
              <a:ext uri="{FF2B5EF4-FFF2-40B4-BE49-F238E27FC236}">
                <a16:creationId xmlns:a16="http://schemas.microsoft.com/office/drawing/2014/main" id="{0C622FB5-8B08-4E61-3656-B8D0A090E54C}"/>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874FBC3E-A4B9-64B2-4B0D-A6F7F6701168}"/>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1938537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580424-58FB-E75D-7821-9596C4CCF7AA}"/>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O"/>
          </a:p>
        </p:txBody>
      </p:sp>
      <p:sp>
        <p:nvSpPr>
          <p:cNvPr id="3" name="Marcador de posición de imagen 2">
            <a:extLst>
              <a:ext uri="{FF2B5EF4-FFF2-40B4-BE49-F238E27FC236}">
                <a16:creationId xmlns:a16="http://schemas.microsoft.com/office/drawing/2014/main" id="{1D0DB6F3-6ABF-41AF-C441-EF31BD5142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33891F41-7C76-ECFA-CACB-47DA655922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98FBE8BF-A933-8DF5-4641-019576898CEF}"/>
              </a:ext>
            </a:extLst>
          </p:cNvPr>
          <p:cNvSpPr>
            <a:spLocks noGrp="1"/>
          </p:cNvSpPr>
          <p:nvPr>
            <p:ph type="dt" sz="half" idx="10"/>
          </p:nvPr>
        </p:nvSpPr>
        <p:spPr/>
        <p:txBody>
          <a:bodyPr/>
          <a:lstStyle/>
          <a:p>
            <a:fld id="{20E650F9-9E8F-7B46-A7D2-5AD0B3C62679}" type="datetimeFigureOut">
              <a:rPr lang="es-CO" smtClean="0"/>
              <a:t>10/04/2026</a:t>
            </a:fld>
            <a:endParaRPr lang="es-CO"/>
          </a:p>
        </p:txBody>
      </p:sp>
      <p:sp>
        <p:nvSpPr>
          <p:cNvPr id="6" name="Marcador de pie de página 5">
            <a:extLst>
              <a:ext uri="{FF2B5EF4-FFF2-40B4-BE49-F238E27FC236}">
                <a16:creationId xmlns:a16="http://schemas.microsoft.com/office/drawing/2014/main" id="{42AF176D-DDD0-264D-C86A-7EB9487305A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8853859-589B-22BD-69F8-AFF276D00A56}"/>
              </a:ext>
            </a:extLst>
          </p:cNvPr>
          <p:cNvSpPr>
            <a:spLocks noGrp="1"/>
          </p:cNvSpPr>
          <p:nvPr>
            <p:ph type="sldNum" sz="quarter" idx="12"/>
          </p:nvPr>
        </p:nvSpPr>
        <p:spPr/>
        <p:txBody>
          <a:bodyPr/>
          <a:lstStyle/>
          <a:p>
            <a:fld id="{A15754F3-76B7-DE4A-969E-3B4366625161}" type="slidenum">
              <a:rPr lang="es-CO" smtClean="0"/>
              <a:t>‹#›</a:t>
            </a:fld>
            <a:endParaRPr lang="es-CO"/>
          </a:p>
        </p:txBody>
      </p:sp>
    </p:spTree>
    <p:extLst>
      <p:ext uri="{BB962C8B-B14F-4D97-AF65-F5344CB8AC3E}">
        <p14:creationId xmlns:p14="http://schemas.microsoft.com/office/powerpoint/2010/main" val="2486275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4CC65FA-635A-8FFC-9B54-9B0350FCFA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EF25970C-1AAA-3E75-BE8C-3B8BA5085D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8F6E438C-1EE2-F04B-9BDB-E38AAFCBBA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E650F9-9E8F-7B46-A7D2-5AD0B3C62679}" type="datetimeFigureOut">
              <a:rPr lang="es-CO" smtClean="0"/>
              <a:t>10/04/2026</a:t>
            </a:fld>
            <a:endParaRPr lang="es-CO"/>
          </a:p>
        </p:txBody>
      </p:sp>
      <p:sp>
        <p:nvSpPr>
          <p:cNvPr id="5" name="Marcador de pie de página 4">
            <a:extLst>
              <a:ext uri="{FF2B5EF4-FFF2-40B4-BE49-F238E27FC236}">
                <a16:creationId xmlns:a16="http://schemas.microsoft.com/office/drawing/2014/main" id="{EFF2DEB5-CCED-A40F-93CF-C2837B9CC8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51754214-25A3-B0C1-C8AC-3E7ECEBAE9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754F3-76B7-DE4A-969E-3B4366625161}" type="slidenum">
              <a:rPr lang="es-CO" smtClean="0"/>
              <a:t>‹#›</a:t>
            </a:fld>
            <a:endParaRPr lang="es-CO"/>
          </a:p>
        </p:txBody>
      </p:sp>
    </p:spTree>
    <p:extLst>
      <p:ext uri="{BB962C8B-B14F-4D97-AF65-F5344CB8AC3E}">
        <p14:creationId xmlns:p14="http://schemas.microsoft.com/office/powerpoint/2010/main" val="22180816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62AC"/>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6E3A710-76CC-C808-F4D2-C3C04F9D215D}"/>
              </a:ext>
            </a:extLst>
          </p:cNvPr>
          <p:cNvSpPr txBox="1"/>
          <p:nvPr/>
        </p:nvSpPr>
        <p:spPr>
          <a:xfrm>
            <a:off x="587375" y="1488233"/>
            <a:ext cx="11026214" cy="2308324"/>
          </a:xfrm>
          <a:prstGeom prst="rect">
            <a:avLst/>
          </a:prstGeom>
          <a:noFill/>
        </p:spPr>
        <p:txBody>
          <a:bodyPr wrap="square" lIns="91440" tIns="45720" rIns="91440" bIns="45720" rtlCol="0" anchor="t">
            <a:spAutoFit/>
          </a:bodyPr>
          <a:lstStyle/>
          <a:p>
            <a:pPr algn="ctr"/>
            <a:r>
              <a:rPr lang="es-CO" sz="2400" b="1" u="sng" dirty="0">
                <a:solidFill>
                  <a:schemeClr val="bg2"/>
                </a:solidFill>
                <a:latin typeface="Arial"/>
                <a:cs typeface="Arial"/>
              </a:rPr>
              <a:t>Título (</a:t>
            </a:r>
            <a:r>
              <a:rPr lang="es-CO" sz="2400" b="1" dirty="0">
                <a:solidFill>
                  <a:schemeClr val="bg2"/>
                </a:solidFill>
                <a:latin typeface="Arial"/>
                <a:cs typeface="Arial"/>
              </a:rPr>
              <a:t>Indicar nombre del trabajo de grado)</a:t>
            </a:r>
            <a:endParaRPr lang="es-ES" dirty="0">
              <a:solidFill>
                <a:schemeClr val="bg2"/>
              </a:solidFill>
              <a:latin typeface="Arial"/>
              <a:ea typeface="Calibri" panose="020F0502020204030204"/>
              <a:cs typeface="Arial"/>
            </a:endParaRPr>
          </a:p>
          <a:p>
            <a:pPr algn="ctr"/>
            <a:r>
              <a:rPr lang="es-CO" sz="2400" b="1" u="sng" dirty="0">
                <a:solidFill>
                  <a:schemeClr val="bg2"/>
                </a:solidFill>
                <a:latin typeface="Arial"/>
                <a:cs typeface="Arial"/>
              </a:rPr>
              <a:t>Estudiante (</a:t>
            </a:r>
            <a:r>
              <a:rPr lang="es-CO" sz="2400" b="1" dirty="0">
                <a:solidFill>
                  <a:schemeClr val="bg2"/>
                </a:solidFill>
                <a:latin typeface="Arial"/>
                <a:cs typeface="Arial"/>
              </a:rPr>
              <a:t>Indicar nombre del(a) autor(a) del trabajo de grado)</a:t>
            </a:r>
          </a:p>
          <a:p>
            <a:pPr algn="ctr"/>
            <a:r>
              <a:rPr lang="es-CO" sz="2400" b="1" u="sng" dirty="0">
                <a:solidFill>
                  <a:schemeClr val="bg2"/>
                </a:solidFill>
                <a:latin typeface="Arial"/>
                <a:cs typeface="Arial"/>
              </a:rPr>
              <a:t>Línea de investigación</a:t>
            </a:r>
            <a:endParaRPr lang="es-CO" sz="2400" b="1" u="sng" dirty="0">
              <a:solidFill>
                <a:schemeClr val="bg2"/>
              </a:solidFill>
              <a:latin typeface="Arial" panose="020B0604020202020204" pitchFamily="34" charset="0"/>
              <a:cs typeface="Arial" panose="020B0604020202020204" pitchFamily="34" charset="0"/>
            </a:endParaRPr>
          </a:p>
          <a:p>
            <a:pPr algn="ctr"/>
            <a:r>
              <a:rPr lang="es-CO" sz="2400" b="1" dirty="0">
                <a:solidFill>
                  <a:schemeClr val="bg2"/>
                </a:solidFill>
                <a:latin typeface="Arial"/>
                <a:cs typeface="Arial"/>
              </a:rPr>
              <a:t>Maestría en</a:t>
            </a:r>
            <a:endParaRPr lang="es-CO" sz="2400" b="1" dirty="0">
              <a:solidFill>
                <a:schemeClr val="bg2"/>
              </a:solidFill>
              <a:latin typeface="Arial" panose="020B0604020202020204" pitchFamily="34" charset="0"/>
              <a:cs typeface="Arial" panose="020B0604020202020204" pitchFamily="34" charset="0"/>
            </a:endParaRPr>
          </a:p>
          <a:p>
            <a:pPr algn="ctr"/>
            <a:r>
              <a:rPr lang="es-CO" sz="2400" b="1" dirty="0">
                <a:solidFill>
                  <a:schemeClr val="bg2"/>
                </a:solidFill>
                <a:latin typeface="Arial"/>
                <a:cs typeface="Arial"/>
              </a:rPr>
              <a:t>Fecha, ciudad</a:t>
            </a:r>
          </a:p>
          <a:p>
            <a:pPr algn="ctr"/>
            <a:r>
              <a:rPr lang="es-CO" sz="2400" b="1" dirty="0">
                <a:solidFill>
                  <a:schemeClr val="bg2"/>
                </a:solidFill>
                <a:latin typeface="Arial" panose="020B0604020202020204" pitchFamily="34" charset="0"/>
                <a:cs typeface="Arial" panose="020B0604020202020204" pitchFamily="34" charset="0"/>
              </a:rPr>
              <a:t>Decanatura de Posgrados – ESAP</a:t>
            </a:r>
            <a:endParaRPr lang="es-ES_tradnl" sz="2400" b="1" dirty="0">
              <a:solidFill>
                <a:schemeClr val="bg2"/>
              </a:solidFill>
              <a:latin typeface="Arial" panose="020B0604020202020204" pitchFamily="34" charset="0"/>
              <a:cs typeface="Arial" panose="020B0604020202020204" pitchFamily="34" charset="0"/>
            </a:endParaRPr>
          </a:p>
        </p:txBody>
      </p:sp>
      <p:pic>
        <p:nvPicPr>
          <p:cNvPr id="4" name="Imagen 3">
            <a:extLst>
              <a:ext uri="{FF2B5EF4-FFF2-40B4-BE49-F238E27FC236}">
                <a16:creationId xmlns:a16="http://schemas.microsoft.com/office/drawing/2014/main" id="{FFFA6627-45CF-0266-B638-C84BFDFD14CF}"/>
              </a:ext>
            </a:extLst>
          </p:cNvPr>
          <p:cNvPicPr>
            <a:picLocks noChangeAspect="1"/>
          </p:cNvPicPr>
          <p:nvPr/>
        </p:nvPicPr>
        <p:blipFill rotWithShape="1">
          <a:blip r:embed="rId2"/>
          <a:srcRect l="1480" t="18141" r="1239" b="18602"/>
          <a:stretch/>
        </p:blipFill>
        <p:spPr>
          <a:xfrm>
            <a:off x="587375" y="5486400"/>
            <a:ext cx="3961070" cy="787400"/>
          </a:xfrm>
          <a:prstGeom prst="rect">
            <a:avLst/>
          </a:prstGeom>
        </p:spPr>
      </p:pic>
      <p:pic>
        <p:nvPicPr>
          <p:cNvPr id="6" name="Imagen 5">
            <a:extLst>
              <a:ext uri="{FF2B5EF4-FFF2-40B4-BE49-F238E27FC236}">
                <a16:creationId xmlns:a16="http://schemas.microsoft.com/office/drawing/2014/main" id="{9F3C85B9-061C-D072-8D42-0B72E673992F}"/>
              </a:ext>
            </a:extLst>
          </p:cNvPr>
          <p:cNvPicPr>
            <a:picLocks noChangeAspect="1"/>
          </p:cNvPicPr>
          <p:nvPr/>
        </p:nvPicPr>
        <p:blipFill rotWithShape="1">
          <a:blip r:embed="rId3"/>
          <a:srcRect l="12679" t="22967" r="16028" b="29665"/>
          <a:stretch/>
        </p:blipFill>
        <p:spPr>
          <a:xfrm>
            <a:off x="9946103" y="5220676"/>
            <a:ext cx="1658522" cy="1101970"/>
          </a:xfrm>
          <a:prstGeom prst="rect">
            <a:avLst/>
          </a:prstGeom>
        </p:spPr>
      </p:pic>
      <p:pic>
        <p:nvPicPr>
          <p:cNvPr id="8" name="Imagen 7">
            <a:extLst>
              <a:ext uri="{FF2B5EF4-FFF2-40B4-BE49-F238E27FC236}">
                <a16:creationId xmlns:a16="http://schemas.microsoft.com/office/drawing/2014/main" id="{898702DD-DC36-AE85-A830-D09526350B2F}"/>
              </a:ext>
            </a:extLst>
          </p:cNvPr>
          <p:cNvPicPr>
            <a:picLocks noChangeAspect="1"/>
          </p:cNvPicPr>
          <p:nvPr/>
        </p:nvPicPr>
        <p:blipFill>
          <a:blip r:embed="rId4">
            <a:alphaModFix amt="35000"/>
          </a:blip>
          <a:stretch>
            <a:fillRect/>
          </a:stretch>
        </p:blipFill>
        <p:spPr>
          <a:xfrm>
            <a:off x="0" y="5428714"/>
            <a:ext cx="222738" cy="893932"/>
          </a:xfrm>
          <a:prstGeom prst="rect">
            <a:avLst/>
          </a:prstGeom>
        </p:spPr>
      </p:pic>
    </p:spTree>
    <p:extLst>
      <p:ext uri="{BB962C8B-B14F-4D97-AF65-F5344CB8AC3E}">
        <p14:creationId xmlns:p14="http://schemas.microsoft.com/office/powerpoint/2010/main" val="3624020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8F113-1D22-C146-E074-59BDE5AA3A17}"/>
            </a:ext>
          </a:extLst>
        </p:cNvPr>
        <p:cNvGrpSpPr/>
        <p:nvPr/>
      </p:nvGrpSpPr>
      <p:grpSpPr>
        <a:xfrm>
          <a:off x="0" y="0"/>
          <a:ext cx="0" cy="0"/>
          <a:chOff x="0" y="0"/>
          <a:chExt cx="0" cy="0"/>
        </a:xfrm>
      </p:grpSpPr>
      <p:pic>
        <p:nvPicPr>
          <p:cNvPr id="5" name="Imagen 4" descr="Imagen que contiene Texto&#10;&#10;Descripción generada automáticamente">
            <a:extLst>
              <a:ext uri="{FF2B5EF4-FFF2-40B4-BE49-F238E27FC236}">
                <a16:creationId xmlns:a16="http://schemas.microsoft.com/office/drawing/2014/main" id="{E7E1EBAF-2B01-3DC8-B9C6-270994BBE462}"/>
              </a:ext>
            </a:extLst>
          </p:cNvPr>
          <p:cNvPicPr>
            <a:picLocks noChangeAspect="1"/>
          </p:cNvPicPr>
          <p:nvPr/>
        </p:nvPicPr>
        <p:blipFill>
          <a:blip r:embed="rId2">
            <a:extLst>
              <a:ext uri="{BEBA8EAE-BF5A-486C-A8C5-ECC9F3942E4B}">
                <a14:imgProps xmlns:a14="http://schemas.microsoft.com/office/drawing/2010/main">
                  <a14:imgLayer r:embed="rId3">
                    <a14:imgEffect>
                      <a14:saturation sat="356000"/>
                    </a14:imgEffect>
                    <a14:imgEffect>
                      <a14:brightnessContrast contrast="28000"/>
                    </a14:imgEffect>
                  </a14:imgLayer>
                </a14:imgProps>
              </a:ext>
            </a:extLst>
          </a:blip>
          <a:stretch>
            <a:fillRect/>
          </a:stretch>
        </p:blipFill>
        <p:spPr>
          <a:xfrm>
            <a:off x="1718916" y="3813798"/>
            <a:ext cx="5524501" cy="2812572"/>
          </a:xfrm>
          <a:prstGeom prst="rect">
            <a:avLst/>
          </a:prstGeom>
          <a:ln>
            <a:noFill/>
          </a:ln>
          <a:effectLst>
            <a:softEdge rad="112500"/>
          </a:effectLst>
        </p:spPr>
      </p:pic>
      <p:sp>
        <p:nvSpPr>
          <p:cNvPr id="4" name="CuadroTexto 3">
            <a:extLst>
              <a:ext uri="{FF2B5EF4-FFF2-40B4-BE49-F238E27FC236}">
                <a16:creationId xmlns:a16="http://schemas.microsoft.com/office/drawing/2014/main" id="{9090E235-53C9-5D95-ECBE-0179BF6636F0}"/>
              </a:ext>
            </a:extLst>
          </p:cNvPr>
          <p:cNvSpPr txBox="1"/>
          <p:nvPr/>
        </p:nvSpPr>
        <p:spPr>
          <a:xfrm>
            <a:off x="587375" y="6622894"/>
            <a:ext cx="1842171"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900" b="1"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panose="020B0604030504040204" pitchFamily="34" charset="0"/>
              </a:rPr>
              <a:t>Decanatura de Posgrados</a:t>
            </a:r>
          </a:p>
        </p:txBody>
      </p:sp>
      <p:sp>
        <p:nvSpPr>
          <p:cNvPr id="2" name="CuadroTexto 1">
            <a:extLst>
              <a:ext uri="{FF2B5EF4-FFF2-40B4-BE49-F238E27FC236}">
                <a16:creationId xmlns:a16="http://schemas.microsoft.com/office/drawing/2014/main" id="{BBD66173-E118-D7D6-E8EE-0E5C25C9F72F}"/>
              </a:ext>
            </a:extLst>
          </p:cNvPr>
          <p:cNvSpPr txBox="1"/>
          <p:nvPr/>
        </p:nvSpPr>
        <p:spPr>
          <a:xfrm>
            <a:off x="1192103" y="1341125"/>
            <a:ext cx="3178509" cy="16312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419" sz="2000" b="1" i="0" u="none" strike="noStrike" kern="1200" cap="none" spc="0" normalizeH="0" baseline="0" noProof="0" dirty="0">
                <a:ln>
                  <a:noFill/>
                </a:ln>
                <a:solidFill>
                  <a:srgbClr val="4472C4">
                    <a:lumMod val="75000"/>
                  </a:srgbClr>
                </a:solidFill>
                <a:effectLst/>
                <a:uLnTx/>
                <a:uFillTx/>
                <a:latin typeface="Arial" panose="020B0604020202020204" pitchFamily="34" charset="0"/>
                <a:ea typeface="Verdana" panose="020B0604030504040204" pitchFamily="34" charset="0"/>
                <a:cs typeface="Arial" panose="020B0604020202020204" pitchFamily="34" charset="0"/>
              </a:rPr>
              <a:t>CONTEXTO, FORMULACIÓN DEL PROBLEMA Y LA PREGUNTA DE INVESTIGACIÓN</a:t>
            </a:r>
          </a:p>
        </p:txBody>
      </p:sp>
      <p:sp>
        <p:nvSpPr>
          <p:cNvPr id="6" name="CuadroTexto 5">
            <a:extLst>
              <a:ext uri="{FF2B5EF4-FFF2-40B4-BE49-F238E27FC236}">
                <a16:creationId xmlns:a16="http://schemas.microsoft.com/office/drawing/2014/main" id="{1499DA45-9A43-C941-173B-3C77E0705938}"/>
              </a:ext>
            </a:extLst>
          </p:cNvPr>
          <p:cNvSpPr txBox="1"/>
          <p:nvPr/>
        </p:nvSpPr>
        <p:spPr>
          <a:xfrm>
            <a:off x="4716377" y="1345188"/>
            <a:ext cx="6944139" cy="2677656"/>
          </a:xfrm>
          <a:prstGeom prst="rect">
            <a:avLst/>
          </a:prstGeom>
          <a:noFill/>
        </p:spPr>
        <p:txBody>
          <a:bodyPr wrap="square" lIns="91440" tIns="45720" rIns="91440" bIns="45720" anchor="t">
            <a:spAutoFit/>
          </a:bodyPr>
          <a:lstStyle/>
          <a:p>
            <a:pPr algn="l">
              <a:lnSpc>
                <a:spcPct val="100000"/>
              </a:lnSpc>
            </a:pPr>
            <a:r>
              <a:rPr lang="es-419" sz="1400" b="1" dirty="0">
                <a:solidFill>
                  <a:schemeClr val="tx2"/>
                </a:solidFill>
                <a:latin typeface="Arial" panose="020B0604020202020204" pitchFamily="34" charset="0"/>
                <a:cs typeface="Arial" panose="020B0604020202020204" pitchFamily="34" charset="0"/>
              </a:rPr>
              <a:t>FORMULACIÓN DEL PROBLEMA:</a:t>
            </a:r>
          </a:p>
          <a:p>
            <a:pPr algn="l">
              <a:lnSpc>
                <a:spcPct val="100000"/>
              </a:lnSpc>
            </a:pPr>
            <a:endParaRPr lang="es-419" sz="1400" b="1" dirty="0">
              <a:solidFill>
                <a:schemeClr val="tx2"/>
              </a:solidFill>
              <a:latin typeface="Arial" panose="020B0604020202020204" pitchFamily="34" charset="0"/>
              <a:cs typeface="Arial" panose="020B0604020202020204" pitchFamily="34" charset="0"/>
            </a:endParaRPr>
          </a:p>
          <a:p>
            <a:pPr algn="l">
              <a:lnSpc>
                <a:spcPct val="100000"/>
              </a:lnSpc>
            </a:pPr>
            <a:r>
              <a:rPr lang="es-419" sz="1400" dirty="0">
                <a:solidFill>
                  <a:schemeClr val="tx2"/>
                </a:solidFill>
                <a:latin typeface="Arial" panose="020B0604020202020204" pitchFamily="34" charset="0"/>
                <a:cs typeface="Arial" panose="020B0604020202020204" pitchFamily="34" charset="0"/>
              </a:rPr>
              <a:t>Deberá dar cuenta de los siguientes tópicos: Situar la temática en el espacio y tiempo para plantear el problema y exponer la pregunta de investigación. </a:t>
            </a:r>
          </a:p>
          <a:p>
            <a:pPr algn="l">
              <a:lnSpc>
                <a:spcPct val="100000"/>
              </a:lnSpc>
            </a:pPr>
            <a:endParaRPr lang="es-419" sz="1400" dirty="0">
              <a:solidFill>
                <a:schemeClr val="tx2"/>
              </a:solidFill>
              <a:latin typeface="Arial" panose="020B0604020202020204" pitchFamily="34" charset="0"/>
              <a:cs typeface="Arial" panose="020B0604020202020204" pitchFamily="34" charset="0"/>
            </a:endParaRPr>
          </a:p>
          <a:p>
            <a:pPr algn="l">
              <a:lnSpc>
                <a:spcPct val="100000"/>
              </a:lnSpc>
            </a:pPr>
            <a:r>
              <a:rPr lang="es-419" sz="1400" dirty="0">
                <a:solidFill>
                  <a:schemeClr val="tx2"/>
                </a:solidFill>
                <a:latin typeface="Arial" panose="020B0604020202020204" pitchFamily="34" charset="0"/>
                <a:cs typeface="Arial" panose="020B0604020202020204" pitchFamily="34" charset="0"/>
              </a:rPr>
              <a:t> </a:t>
            </a:r>
            <a:r>
              <a:rPr lang="es-419" sz="1400" b="1" dirty="0">
                <a:solidFill>
                  <a:schemeClr val="tx2"/>
                </a:solidFill>
                <a:latin typeface="Arial" panose="020B0604020202020204" pitchFamily="34" charset="0"/>
                <a:cs typeface="Arial" panose="020B0604020202020204" pitchFamily="34" charset="0"/>
              </a:rPr>
              <a:t>Para la exposición tenga presente los siguientes aspectos: </a:t>
            </a:r>
          </a:p>
          <a:p>
            <a:pPr algn="l">
              <a:lnSpc>
                <a:spcPct val="100000"/>
              </a:lnSpc>
            </a:pPr>
            <a:r>
              <a:rPr lang="es-419" sz="1400" dirty="0">
                <a:solidFill>
                  <a:schemeClr val="tx2"/>
                </a:solidFill>
                <a:latin typeface="Arial" panose="020B0604020202020204" pitchFamily="34" charset="0"/>
                <a:cs typeface="Arial" panose="020B0604020202020204" pitchFamily="34" charset="0"/>
              </a:rPr>
              <a:t>¿En qué consiste su problema de investigación (es un problema de violación de algún derecho, de vacío normativo, de implementación política pública, omisión legislativa, entre otros posibles)? </a:t>
            </a:r>
          </a:p>
          <a:p>
            <a:pPr algn="l">
              <a:lnSpc>
                <a:spcPct val="100000"/>
              </a:lnSpc>
            </a:pPr>
            <a:r>
              <a:rPr lang="es-419" sz="1400" dirty="0">
                <a:solidFill>
                  <a:schemeClr val="tx2"/>
                </a:solidFill>
                <a:latin typeface="Arial" panose="020B0604020202020204" pitchFamily="34" charset="0"/>
                <a:cs typeface="Arial" panose="020B0604020202020204" pitchFamily="34" charset="0"/>
              </a:rPr>
              <a:t>¿Por qué es un problema de investigación de interés para la maestría?</a:t>
            </a:r>
          </a:p>
          <a:p>
            <a:pPr algn="l">
              <a:lnSpc>
                <a:spcPct val="100000"/>
              </a:lnSpc>
            </a:pPr>
            <a:r>
              <a:rPr lang="es-419" sz="1400" dirty="0">
                <a:solidFill>
                  <a:schemeClr val="tx2"/>
                </a:solidFill>
                <a:latin typeface="Arial" panose="020B0604020202020204" pitchFamily="34" charset="0"/>
                <a:cs typeface="Arial" panose="020B0604020202020204" pitchFamily="34" charset="0"/>
              </a:rPr>
              <a:t>¿Qué elementos justifican la investigación?</a:t>
            </a:r>
          </a:p>
          <a:p>
            <a:pPr algn="l">
              <a:lnSpc>
                <a:spcPct val="100000"/>
              </a:lnSpc>
            </a:pPr>
            <a:endParaRPr lang="es-419" sz="14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0584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Imagen que contiene Texto&#10;&#10;Descripción generada automáticamente">
            <a:extLst>
              <a:ext uri="{FF2B5EF4-FFF2-40B4-BE49-F238E27FC236}">
                <a16:creationId xmlns:a16="http://schemas.microsoft.com/office/drawing/2014/main" id="{F38404AB-E3E6-1883-6EB4-D1566ED89E90}"/>
              </a:ext>
            </a:extLst>
          </p:cNvPr>
          <p:cNvPicPr>
            <a:picLocks noChangeAspect="1"/>
          </p:cNvPicPr>
          <p:nvPr/>
        </p:nvPicPr>
        <p:blipFill>
          <a:blip r:embed="rId2">
            <a:extLst>
              <a:ext uri="{BEBA8EAE-BF5A-486C-A8C5-ECC9F3942E4B}">
                <a14:imgProps xmlns:a14="http://schemas.microsoft.com/office/drawing/2010/main">
                  <a14:imgLayer r:embed="rId3">
                    <a14:imgEffect>
                      <a14:saturation sat="356000"/>
                    </a14:imgEffect>
                    <a14:imgEffect>
                      <a14:brightnessContrast contrast="28000"/>
                    </a14:imgEffect>
                  </a14:imgLayer>
                </a14:imgProps>
              </a:ext>
            </a:extLst>
          </a:blip>
          <a:stretch>
            <a:fillRect/>
          </a:stretch>
        </p:blipFill>
        <p:spPr>
          <a:xfrm>
            <a:off x="1718916" y="3813798"/>
            <a:ext cx="5524501" cy="2812572"/>
          </a:xfrm>
          <a:prstGeom prst="rect">
            <a:avLst/>
          </a:prstGeom>
          <a:ln>
            <a:noFill/>
          </a:ln>
          <a:effectLst>
            <a:softEdge rad="112500"/>
          </a:effectLst>
        </p:spPr>
      </p:pic>
      <p:sp>
        <p:nvSpPr>
          <p:cNvPr id="4" name="CuadroTexto 3">
            <a:extLst>
              <a:ext uri="{FF2B5EF4-FFF2-40B4-BE49-F238E27FC236}">
                <a16:creationId xmlns:a16="http://schemas.microsoft.com/office/drawing/2014/main" id="{721E27C5-2B1A-BD39-0452-9E9B396C360F}"/>
              </a:ext>
            </a:extLst>
          </p:cNvPr>
          <p:cNvSpPr txBox="1"/>
          <p:nvPr/>
        </p:nvSpPr>
        <p:spPr>
          <a:xfrm>
            <a:off x="587375" y="6622894"/>
            <a:ext cx="1842171"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900" b="1"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panose="020B0604030504040204" pitchFamily="34" charset="0"/>
              </a:rPr>
              <a:t>Decanatura de Posgrados</a:t>
            </a:r>
          </a:p>
        </p:txBody>
      </p:sp>
      <p:sp>
        <p:nvSpPr>
          <p:cNvPr id="2" name="CuadroTexto 1">
            <a:extLst>
              <a:ext uri="{FF2B5EF4-FFF2-40B4-BE49-F238E27FC236}">
                <a16:creationId xmlns:a16="http://schemas.microsoft.com/office/drawing/2014/main" id="{A417C9DE-F65A-0B86-7423-97E1EB2AB244}"/>
              </a:ext>
            </a:extLst>
          </p:cNvPr>
          <p:cNvSpPr txBox="1"/>
          <p:nvPr/>
        </p:nvSpPr>
        <p:spPr>
          <a:xfrm>
            <a:off x="1508460" y="2336316"/>
            <a:ext cx="3178509"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419" sz="2000" b="1" i="0" u="none" strike="noStrike" kern="1200" cap="none" spc="0" normalizeH="0" baseline="0" noProof="0" dirty="0">
                <a:ln>
                  <a:noFill/>
                </a:ln>
                <a:solidFill>
                  <a:srgbClr val="4472C4">
                    <a:lumMod val="75000"/>
                  </a:srgbClr>
                </a:solidFill>
                <a:effectLst/>
                <a:uLnTx/>
                <a:uFillTx/>
                <a:latin typeface="Arial" panose="020B0604020202020204" pitchFamily="34" charset="0"/>
                <a:ea typeface="Verdana" panose="020B0604030504040204" pitchFamily="34" charset="0"/>
                <a:cs typeface="Arial" panose="020B0604020202020204" pitchFamily="34" charset="0"/>
              </a:rPr>
              <a:t>OBJETIVOS DE LA INVESTIGACIÓN</a:t>
            </a:r>
          </a:p>
        </p:txBody>
      </p:sp>
      <p:sp>
        <p:nvSpPr>
          <p:cNvPr id="6" name="CuadroTexto 5">
            <a:extLst>
              <a:ext uri="{FF2B5EF4-FFF2-40B4-BE49-F238E27FC236}">
                <a16:creationId xmlns:a16="http://schemas.microsoft.com/office/drawing/2014/main" id="{6759D148-6A3B-9FA9-C8EA-D8961338E56B}"/>
              </a:ext>
            </a:extLst>
          </p:cNvPr>
          <p:cNvSpPr txBox="1"/>
          <p:nvPr/>
        </p:nvSpPr>
        <p:spPr>
          <a:xfrm>
            <a:off x="4716377" y="1345188"/>
            <a:ext cx="6944139" cy="3539430"/>
          </a:xfrm>
          <a:prstGeom prst="rect">
            <a:avLst/>
          </a:prstGeom>
          <a:noFill/>
        </p:spPr>
        <p:txBody>
          <a:bodyPr wrap="square" lIns="91440" tIns="45720" rIns="91440" bIns="45720" anchor="t">
            <a:spAutoFit/>
          </a:bodyPr>
          <a:lstStyle/>
          <a:p>
            <a:pPr algn="l">
              <a:lnSpc>
                <a:spcPct val="100000"/>
              </a:lnSpc>
            </a:pPr>
            <a:r>
              <a:rPr lang="es-419" sz="1400" dirty="0">
                <a:solidFill>
                  <a:schemeClr val="tx2"/>
                </a:solidFill>
                <a:latin typeface="Arial" panose="020B0604020202020204" pitchFamily="34" charset="0"/>
                <a:cs typeface="Arial" panose="020B0604020202020204" pitchFamily="34" charset="0"/>
              </a:rPr>
              <a:t>Aquí deberá indicar cuáles fueron las metas propuestas de su investigación:</a:t>
            </a:r>
          </a:p>
          <a:p>
            <a:pPr algn="l">
              <a:lnSpc>
                <a:spcPct val="100000"/>
              </a:lnSpc>
            </a:pPr>
            <a:endParaRPr lang="es-419" sz="1400" dirty="0">
              <a:solidFill>
                <a:schemeClr val="tx2"/>
              </a:solidFill>
              <a:latin typeface="Arial" panose="020B0604020202020204" pitchFamily="34" charset="0"/>
              <a:cs typeface="Arial" panose="020B0604020202020204" pitchFamily="34" charset="0"/>
            </a:endParaRPr>
          </a:p>
          <a:p>
            <a:pPr algn="l">
              <a:lnSpc>
                <a:spcPct val="100000"/>
              </a:lnSpc>
            </a:pPr>
            <a:r>
              <a:rPr lang="es-419" sz="1400" b="1" dirty="0">
                <a:solidFill>
                  <a:schemeClr val="tx2"/>
                </a:solidFill>
                <a:latin typeface="Arial" panose="020B0604020202020204" pitchFamily="34" charset="0"/>
                <a:cs typeface="Arial" panose="020B0604020202020204" pitchFamily="34" charset="0"/>
              </a:rPr>
              <a:t>OBJETIVO GENERAL:</a:t>
            </a:r>
          </a:p>
          <a:p>
            <a:pPr algn="l">
              <a:lnSpc>
                <a:spcPct val="100000"/>
              </a:lnSpc>
            </a:pPr>
            <a:endParaRPr lang="es-419" sz="1400" b="1" dirty="0">
              <a:solidFill>
                <a:schemeClr val="tx2"/>
              </a:solidFill>
              <a:latin typeface="Arial" panose="020B0604020202020204" pitchFamily="34" charset="0"/>
              <a:cs typeface="Arial" panose="020B0604020202020204" pitchFamily="34" charset="0"/>
            </a:endParaRPr>
          </a:p>
          <a:p>
            <a:pPr algn="l">
              <a:lnSpc>
                <a:spcPct val="100000"/>
              </a:lnSpc>
            </a:pPr>
            <a:r>
              <a:rPr lang="es-419" sz="1400" dirty="0">
                <a:solidFill>
                  <a:schemeClr val="tx2"/>
                </a:solidFill>
                <a:latin typeface="Arial" panose="020B0604020202020204" pitchFamily="34" charset="0"/>
                <a:cs typeface="Arial" panose="020B0604020202020204" pitchFamily="34" charset="0"/>
              </a:rPr>
              <a:t>Propósito global de la investigación, es el objetivo principal del trabajo. Debe tener coherencia con lo que se investigó. Además, debió dar respuesta a las siguientes preguntas: ¿Quién?, ¿Qué?, ¿Cómo?, ¿Cuándo?, ¿Dónde? y ¿Para qué?, estructurando la base que fundamenta la propuesta. Este objetivo debe ir en articulación con su formulación del problema.</a:t>
            </a:r>
          </a:p>
          <a:p>
            <a:pPr algn="l">
              <a:lnSpc>
                <a:spcPct val="100000"/>
              </a:lnSpc>
            </a:pPr>
            <a:endParaRPr lang="es-419" sz="1400" b="1" dirty="0">
              <a:solidFill>
                <a:schemeClr val="tx2"/>
              </a:solidFill>
              <a:latin typeface="Arial" panose="020B0604020202020204" pitchFamily="34" charset="0"/>
              <a:cs typeface="Arial" panose="020B0604020202020204" pitchFamily="34" charset="0"/>
            </a:endParaRPr>
          </a:p>
          <a:p>
            <a:pPr algn="l">
              <a:lnSpc>
                <a:spcPct val="100000"/>
              </a:lnSpc>
            </a:pPr>
            <a:r>
              <a:rPr lang="es-419" sz="1400" b="1" dirty="0">
                <a:solidFill>
                  <a:schemeClr val="tx2"/>
                </a:solidFill>
                <a:latin typeface="Arial" panose="020B0604020202020204" pitchFamily="34" charset="0"/>
                <a:cs typeface="Arial" panose="020B0604020202020204" pitchFamily="34" charset="0"/>
              </a:rPr>
              <a:t>OBJETIVOS ESPECÍFICOS:</a:t>
            </a:r>
          </a:p>
          <a:p>
            <a:pPr algn="l">
              <a:lnSpc>
                <a:spcPct val="100000"/>
              </a:lnSpc>
            </a:pPr>
            <a:endParaRPr lang="es-419" sz="1400" b="1" dirty="0">
              <a:solidFill>
                <a:schemeClr val="tx2"/>
              </a:solidFill>
              <a:latin typeface="Arial" panose="020B0604020202020204" pitchFamily="34" charset="0"/>
              <a:cs typeface="Arial" panose="020B0604020202020204" pitchFamily="34" charset="0"/>
            </a:endParaRPr>
          </a:p>
          <a:p>
            <a:pPr algn="l">
              <a:lnSpc>
                <a:spcPct val="100000"/>
              </a:lnSpc>
            </a:pPr>
            <a:r>
              <a:rPr lang="es-419" sz="1400" dirty="0">
                <a:solidFill>
                  <a:schemeClr val="tx2"/>
                </a:solidFill>
                <a:latin typeface="Arial" panose="020B0604020202020204" pitchFamily="34" charset="0"/>
                <a:cs typeface="Arial" panose="020B0604020202020204" pitchFamily="34" charset="0"/>
              </a:rPr>
              <a:t>Son las metas específicas que le permitieron alcanzar su objetivo general de investigación. Al igual que el objetivo general, deben estar articuladas con el enfoque epistemológico, el planteamiento del problema, el objetivo general y el diseño metodológico. Plantear tres objetivos específicos.</a:t>
            </a:r>
          </a:p>
        </p:txBody>
      </p:sp>
    </p:spTree>
    <p:extLst>
      <p:ext uri="{BB962C8B-B14F-4D97-AF65-F5344CB8AC3E}">
        <p14:creationId xmlns:p14="http://schemas.microsoft.com/office/powerpoint/2010/main" val="2610727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Imagen que contiene Texto&#10;&#10;Descripción generada automáticamente">
            <a:extLst>
              <a:ext uri="{FF2B5EF4-FFF2-40B4-BE49-F238E27FC236}">
                <a16:creationId xmlns:a16="http://schemas.microsoft.com/office/drawing/2014/main" id="{F38404AB-E3E6-1883-6EB4-D1566ED89E90}"/>
              </a:ext>
            </a:extLst>
          </p:cNvPr>
          <p:cNvPicPr>
            <a:picLocks noChangeAspect="1"/>
          </p:cNvPicPr>
          <p:nvPr/>
        </p:nvPicPr>
        <p:blipFill>
          <a:blip r:embed="rId2">
            <a:extLst>
              <a:ext uri="{BEBA8EAE-BF5A-486C-A8C5-ECC9F3942E4B}">
                <a14:imgProps xmlns:a14="http://schemas.microsoft.com/office/drawing/2010/main">
                  <a14:imgLayer r:embed="rId3">
                    <a14:imgEffect>
                      <a14:saturation sat="356000"/>
                    </a14:imgEffect>
                    <a14:imgEffect>
                      <a14:brightnessContrast contrast="28000"/>
                    </a14:imgEffect>
                  </a14:imgLayer>
                </a14:imgProps>
              </a:ext>
            </a:extLst>
          </a:blip>
          <a:stretch>
            <a:fillRect/>
          </a:stretch>
        </p:blipFill>
        <p:spPr>
          <a:xfrm>
            <a:off x="1718916" y="3813798"/>
            <a:ext cx="5524501" cy="2812572"/>
          </a:xfrm>
          <a:prstGeom prst="rect">
            <a:avLst/>
          </a:prstGeom>
          <a:ln>
            <a:noFill/>
          </a:ln>
          <a:effectLst>
            <a:softEdge rad="112500"/>
          </a:effectLst>
        </p:spPr>
      </p:pic>
      <p:sp>
        <p:nvSpPr>
          <p:cNvPr id="4" name="CuadroTexto 3">
            <a:extLst>
              <a:ext uri="{FF2B5EF4-FFF2-40B4-BE49-F238E27FC236}">
                <a16:creationId xmlns:a16="http://schemas.microsoft.com/office/drawing/2014/main" id="{721E27C5-2B1A-BD39-0452-9E9B396C360F}"/>
              </a:ext>
            </a:extLst>
          </p:cNvPr>
          <p:cNvSpPr txBox="1"/>
          <p:nvPr/>
        </p:nvSpPr>
        <p:spPr>
          <a:xfrm>
            <a:off x="587375" y="6622894"/>
            <a:ext cx="1842171"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900" b="1"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panose="020B0604030504040204" pitchFamily="34" charset="0"/>
              </a:rPr>
              <a:t>Decanatura de Posgrados</a:t>
            </a:r>
          </a:p>
        </p:txBody>
      </p:sp>
      <p:sp>
        <p:nvSpPr>
          <p:cNvPr id="2" name="CuadroTexto 1">
            <a:extLst>
              <a:ext uri="{FF2B5EF4-FFF2-40B4-BE49-F238E27FC236}">
                <a16:creationId xmlns:a16="http://schemas.microsoft.com/office/drawing/2014/main" id="{A417C9DE-F65A-0B86-7423-97E1EB2AB244}"/>
              </a:ext>
            </a:extLst>
          </p:cNvPr>
          <p:cNvSpPr txBox="1"/>
          <p:nvPr/>
        </p:nvSpPr>
        <p:spPr>
          <a:xfrm>
            <a:off x="950056" y="1206654"/>
            <a:ext cx="3178509"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419" sz="2000" b="1" i="0" u="none" strike="noStrike" kern="1200" cap="none" spc="0" normalizeH="0" baseline="0" noProof="0" dirty="0">
                <a:ln>
                  <a:noFill/>
                </a:ln>
                <a:solidFill>
                  <a:srgbClr val="4472C4">
                    <a:lumMod val="75000"/>
                  </a:srgbClr>
                </a:solidFill>
                <a:effectLst/>
                <a:uLnTx/>
                <a:uFillTx/>
                <a:latin typeface="Arial" panose="020B0604020202020204" pitchFamily="34" charset="0"/>
                <a:ea typeface="Verdana" panose="020B0604030504040204" pitchFamily="34" charset="0"/>
                <a:cs typeface="Arial" panose="020B0604020202020204" pitchFamily="34" charset="0"/>
              </a:rPr>
              <a:t>ANTECEDENTES DEL TEMA Y MARCO TEÓRICO</a:t>
            </a:r>
          </a:p>
        </p:txBody>
      </p:sp>
      <p:sp>
        <p:nvSpPr>
          <p:cNvPr id="6" name="CuadroTexto 5">
            <a:extLst>
              <a:ext uri="{FF2B5EF4-FFF2-40B4-BE49-F238E27FC236}">
                <a16:creationId xmlns:a16="http://schemas.microsoft.com/office/drawing/2014/main" id="{6759D148-6A3B-9FA9-C8EA-D8961338E56B}"/>
              </a:ext>
            </a:extLst>
          </p:cNvPr>
          <p:cNvSpPr txBox="1"/>
          <p:nvPr/>
        </p:nvSpPr>
        <p:spPr>
          <a:xfrm>
            <a:off x="4128565" y="905232"/>
            <a:ext cx="7167320" cy="3970318"/>
          </a:xfrm>
          <a:prstGeom prst="rect">
            <a:avLst/>
          </a:prstGeom>
          <a:noFill/>
        </p:spPr>
        <p:txBody>
          <a:bodyPr wrap="square" lIns="91440" tIns="45720" rIns="91440" bIns="45720" anchor="t">
            <a:spAutoFit/>
          </a:bodyPr>
          <a:lstStyle/>
          <a:p>
            <a:pPr algn="l">
              <a:lnSpc>
                <a:spcPct val="100000"/>
              </a:lnSpc>
            </a:pPr>
            <a:r>
              <a:rPr lang="es-CO" sz="1400" b="1" dirty="0">
                <a:solidFill>
                  <a:schemeClr val="tx2"/>
                </a:solidFill>
                <a:latin typeface="Arial" panose="020B0604020202020204" pitchFamily="34" charset="0"/>
                <a:cs typeface="Arial" panose="020B0604020202020204" pitchFamily="34" charset="0"/>
              </a:rPr>
              <a:t>EL ESTADO DEL ARTE O EXPERIENCIAS COMPARADAS:</a:t>
            </a:r>
          </a:p>
          <a:p>
            <a:pPr algn="l">
              <a:lnSpc>
                <a:spcPct val="100000"/>
              </a:lnSpc>
            </a:pPr>
            <a:endParaRPr lang="es-CO" sz="1400" b="1" dirty="0">
              <a:solidFill>
                <a:schemeClr val="tx2"/>
              </a:solidFill>
              <a:latin typeface="Arial" panose="020B0604020202020204" pitchFamily="34" charset="0"/>
              <a:cs typeface="Arial" panose="020B0604020202020204" pitchFamily="34" charset="0"/>
            </a:endParaRPr>
          </a:p>
          <a:p>
            <a:pPr algn="l">
              <a:lnSpc>
                <a:spcPct val="100000"/>
              </a:lnSpc>
            </a:pPr>
            <a:r>
              <a:rPr lang="es-CO" sz="1400" dirty="0">
                <a:solidFill>
                  <a:schemeClr val="tx2"/>
                </a:solidFill>
                <a:latin typeface="Arial" panose="020B0604020202020204" pitchFamily="34" charset="0"/>
                <a:cs typeface="Arial" panose="020B0604020202020204" pitchFamily="34" charset="0"/>
              </a:rPr>
              <a:t>En este punto usted presenta una revisión de literatura que da cuenta del estado de conocimiento de su problema, en clave teórica, metodológica, geográfica y cronológica.</a:t>
            </a:r>
          </a:p>
          <a:p>
            <a:endParaRPr lang="es-CO" sz="1400" dirty="0">
              <a:solidFill>
                <a:schemeClr val="tx2"/>
              </a:solidFill>
              <a:latin typeface="Arial" panose="020B0604020202020204" pitchFamily="34" charset="0"/>
              <a:cs typeface="Arial" panose="020B0604020202020204" pitchFamily="34" charset="0"/>
            </a:endParaRPr>
          </a:p>
          <a:p>
            <a:pPr algn="l">
              <a:lnSpc>
                <a:spcPct val="100000"/>
              </a:lnSpc>
            </a:pPr>
            <a:endParaRPr lang="es-CO" sz="1400" b="1" dirty="0">
              <a:solidFill>
                <a:schemeClr val="tx2"/>
              </a:solidFill>
              <a:latin typeface="Arial" panose="020B0604020202020204" pitchFamily="34" charset="0"/>
              <a:cs typeface="Arial" panose="020B0604020202020204" pitchFamily="34" charset="0"/>
            </a:endParaRPr>
          </a:p>
          <a:p>
            <a:pPr algn="l">
              <a:lnSpc>
                <a:spcPct val="100000"/>
              </a:lnSpc>
            </a:pPr>
            <a:r>
              <a:rPr lang="es-CO" sz="1400" b="1" dirty="0">
                <a:solidFill>
                  <a:schemeClr val="tx2"/>
                </a:solidFill>
                <a:latin typeface="Arial" panose="020B0604020202020204" pitchFamily="34" charset="0"/>
                <a:cs typeface="Arial" panose="020B0604020202020204" pitchFamily="34" charset="0"/>
              </a:rPr>
              <a:t>MARCO TEÓRICO</a:t>
            </a:r>
          </a:p>
          <a:p>
            <a:pPr algn="l">
              <a:lnSpc>
                <a:spcPct val="100000"/>
              </a:lnSpc>
            </a:pPr>
            <a:endParaRPr lang="es-CO" sz="1400" b="1" dirty="0">
              <a:solidFill>
                <a:schemeClr val="tx2"/>
              </a:solidFill>
              <a:latin typeface="Arial" panose="020B0604020202020204" pitchFamily="34" charset="0"/>
              <a:cs typeface="Arial" panose="020B0604020202020204" pitchFamily="34" charset="0"/>
            </a:endParaRPr>
          </a:p>
          <a:p>
            <a:pPr algn="l">
              <a:lnSpc>
                <a:spcPct val="100000"/>
              </a:lnSpc>
            </a:pPr>
            <a:r>
              <a:rPr lang="es-CO" sz="1400" dirty="0">
                <a:solidFill>
                  <a:schemeClr val="tx2"/>
                </a:solidFill>
                <a:latin typeface="Arial" panose="020B0604020202020204" pitchFamily="34" charset="0"/>
                <a:cs typeface="Arial" panose="020B0604020202020204" pitchFamily="34" charset="0"/>
              </a:rPr>
              <a:t>Deberá indicar cuál fue el enfoque epistemológico seleccionado (empírico-analítico, histórico-hermenéutico, crítico dialéctico). Su exposición presentará las razones por las cuales, dicho enfoque le permitió abordar su problema de investigación. También, debe indicar cuál fue su enfoque teórico o teoría primaria desde la que observó su problema de investigación, en qué obra, de qué autor(a). Su exposición indicará en qué consiste, cuáles fueron las razones por las cuales usted consideró que le serán útiles para construir su problema de investigación.</a:t>
            </a:r>
          </a:p>
          <a:p>
            <a:pPr algn="l">
              <a:lnSpc>
                <a:spcPct val="100000"/>
              </a:lnSpc>
            </a:pPr>
            <a:endParaRPr lang="es-CO" sz="1400" dirty="0">
              <a:solidFill>
                <a:schemeClr val="tx2"/>
              </a:solidFill>
              <a:latin typeface="Arial" panose="020B0604020202020204" pitchFamily="34" charset="0"/>
              <a:cs typeface="Arial" panose="020B0604020202020204" pitchFamily="34" charset="0"/>
            </a:endParaRPr>
          </a:p>
          <a:p>
            <a:pPr algn="l">
              <a:lnSpc>
                <a:spcPct val="100000"/>
              </a:lnSpc>
            </a:pPr>
            <a:r>
              <a:rPr lang="es-CO" sz="1400" b="1" u="sng" dirty="0">
                <a:solidFill>
                  <a:schemeClr val="tx2"/>
                </a:solidFill>
                <a:latin typeface="Arial" panose="020B0604020202020204" pitchFamily="34" charset="0"/>
                <a:cs typeface="Arial" panose="020B0604020202020204" pitchFamily="34" charset="0"/>
              </a:rPr>
              <a:t>Se recomienda realizar una matriz como síntesis, tanto del estado del arte como del  marco teórico.</a:t>
            </a:r>
          </a:p>
        </p:txBody>
      </p:sp>
    </p:spTree>
    <p:extLst>
      <p:ext uri="{BB962C8B-B14F-4D97-AF65-F5344CB8AC3E}">
        <p14:creationId xmlns:p14="http://schemas.microsoft.com/office/powerpoint/2010/main" val="1412045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Imagen que contiene Texto&#10;&#10;Descripción generada automáticamente">
            <a:extLst>
              <a:ext uri="{FF2B5EF4-FFF2-40B4-BE49-F238E27FC236}">
                <a16:creationId xmlns:a16="http://schemas.microsoft.com/office/drawing/2014/main" id="{F38404AB-E3E6-1883-6EB4-D1566ED89E90}"/>
              </a:ext>
            </a:extLst>
          </p:cNvPr>
          <p:cNvPicPr>
            <a:picLocks noChangeAspect="1"/>
          </p:cNvPicPr>
          <p:nvPr/>
        </p:nvPicPr>
        <p:blipFill>
          <a:blip r:embed="rId2">
            <a:extLst>
              <a:ext uri="{BEBA8EAE-BF5A-486C-A8C5-ECC9F3942E4B}">
                <a14:imgProps xmlns:a14="http://schemas.microsoft.com/office/drawing/2010/main">
                  <a14:imgLayer r:embed="rId3">
                    <a14:imgEffect>
                      <a14:saturation sat="356000"/>
                    </a14:imgEffect>
                    <a14:imgEffect>
                      <a14:brightnessContrast contrast="28000"/>
                    </a14:imgEffect>
                  </a14:imgLayer>
                </a14:imgProps>
              </a:ext>
            </a:extLst>
          </a:blip>
          <a:stretch>
            <a:fillRect/>
          </a:stretch>
        </p:blipFill>
        <p:spPr>
          <a:xfrm>
            <a:off x="1718916" y="3813798"/>
            <a:ext cx="5524501" cy="2812572"/>
          </a:xfrm>
          <a:prstGeom prst="rect">
            <a:avLst/>
          </a:prstGeom>
          <a:ln>
            <a:noFill/>
          </a:ln>
          <a:effectLst>
            <a:softEdge rad="112500"/>
          </a:effectLst>
        </p:spPr>
      </p:pic>
      <p:sp>
        <p:nvSpPr>
          <p:cNvPr id="4" name="CuadroTexto 3">
            <a:extLst>
              <a:ext uri="{FF2B5EF4-FFF2-40B4-BE49-F238E27FC236}">
                <a16:creationId xmlns:a16="http://schemas.microsoft.com/office/drawing/2014/main" id="{721E27C5-2B1A-BD39-0452-9E9B396C360F}"/>
              </a:ext>
            </a:extLst>
          </p:cNvPr>
          <p:cNvSpPr txBox="1"/>
          <p:nvPr/>
        </p:nvSpPr>
        <p:spPr>
          <a:xfrm>
            <a:off x="587375" y="6622894"/>
            <a:ext cx="1842171"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900" b="1"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panose="020B0604030504040204" pitchFamily="34" charset="0"/>
              </a:rPr>
              <a:t>Decanatura de Posgrados</a:t>
            </a:r>
          </a:p>
        </p:txBody>
      </p:sp>
      <p:sp>
        <p:nvSpPr>
          <p:cNvPr id="2" name="CuadroTexto 1">
            <a:extLst>
              <a:ext uri="{FF2B5EF4-FFF2-40B4-BE49-F238E27FC236}">
                <a16:creationId xmlns:a16="http://schemas.microsoft.com/office/drawing/2014/main" id="{A417C9DE-F65A-0B86-7423-97E1EB2AB244}"/>
              </a:ext>
            </a:extLst>
          </p:cNvPr>
          <p:cNvSpPr txBox="1"/>
          <p:nvPr/>
        </p:nvSpPr>
        <p:spPr>
          <a:xfrm>
            <a:off x="1302657" y="2579878"/>
            <a:ext cx="3178509"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419" sz="2000" b="1" i="0" u="none" strike="noStrike" kern="1200" cap="none" spc="0" normalizeH="0" baseline="0" noProof="0" dirty="0">
                <a:ln>
                  <a:noFill/>
                </a:ln>
                <a:solidFill>
                  <a:srgbClr val="4472C4">
                    <a:lumMod val="75000"/>
                  </a:srgbClr>
                </a:solidFill>
                <a:effectLst/>
                <a:uLnTx/>
                <a:uFillTx/>
                <a:latin typeface="Arial" panose="020B0604020202020204" pitchFamily="34" charset="0"/>
                <a:ea typeface="Verdana" panose="020B0604030504040204" pitchFamily="34" charset="0"/>
                <a:cs typeface="Arial" panose="020B0604020202020204" pitchFamily="34" charset="0"/>
              </a:rPr>
              <a:t>DISEÑO METODOLÓGICO</a:t>
            </a:r>
          </a:p>
        </p:txBody>
      </p:sp>
      <p:sp>
        <p:nvSpPr>
          <p:cNvPr id="6" name="CuadroTexto 5">
            <a:extLst>
              <a:ext uri="{FF2B5EF4-FFF2-40B4-BE49-F238E27FC236}">
                <a16:creationId xmlns:a16="http://schemas.microsoft.com/office/drawing/2014/main" id="{6759D148-6A3B-9FA9-C8EA-D8961338E56B}"/>
              </a:ext>
            </a:extLst>
          </p:cNvPr>
          <p:cNvSpPr txBox="1"/>
          <p:nvPr/>
        </p:nvSpPr>
        <p:spPr>
          <a:xfrm>
            <a:off x="3522028" y="605379"/>
            <a:ext cx="7442778" cy="5047536"/>
          </a:xfrm>
          <a:prstGeom prst="rect">
            <a:avLst/>
          </a:prstGeom>
          <a:noFill/>
        </p:spPr>
        <p:txBody>
          <a:bodyPr wrap="square" lIns="91440" tIns="45720" rIns="91440" bIns="45720" anchor="t">
            <a:spAutoFit/>
          </a:bodyPr>
          <a:lstStyle/>
          <a:p>
            <a:pPr algn="l">
              <a:lnSpc>
                <a:spcPct val="100000"/>
              </a:lnSpc>
            </a:pPr>
            <a:r>
              <a:rPr lang="es-419" sz="1400" dirty="0">
                <a:solidFill>
                  <a:schemeClr val="tx2"/>
                </a:solidFill>
                <a:latin typeface="Arial" panose="020B0604020202020204" pitchFamily="34" charset="0"/>
                <a:cs typeface="Arial" panose="020B0604020202020204" pitchFamily="34" charset="0"/>
              </a:rPr>
              <a:t>Aquí debe indicar la metodología implementada en su investigación:</a:t>
            </a:r>
          </a:p>
          <a:p>
            <a:pPr algn="l">
              <a:lnSpc>
                <a:spcPct val="100000"/>
              </a:lnSpc>
            </a:pPr>
            <a:endParaRPr lang="es-419" sz="1400" dirty="0">
              <a:solidFill>
                <a:schemeClr val="tx2"/>
              </a:solidFill>
              <a:latin typeface="Arial" panose="020B0604020202020204" pitchFamily="34" charset="0"/>
              <a:cs typeface="Arial" panose="020B0604020202020204" pitchFamily="34" charset="0"/>
            </a:endParaRPr>
          </a:p>
          <a:p>
            <a:pPr algn="l">
              <a:lnSpc>
                <a:spcPct val="100000"/>
              </a:lnSpc>
            </a:pPr>
            <a:r>
              <a:rPr lang="es-419" sz="1400" b="1" dirty="0">
                <a:solidFill>
                  <a:schemeClr val="tx2"/>
                </a:solidFill>
                <a:latin typeface="Arial" panose="020B0604020202020204" pitchFamily="34" charset="0"/>
                <a:cs typeface="Arial" panose="020B0604020202020204" pitchFamily="34" charset="0"/>
              </a:rPr>
              <a:t>Tipo de investigación:</a:t>
            </a:r>
            <a:r>
              <a:rPr lang="es-419" sz="1400" dirty="0">
                <a:solidFill>
                  <a:schemeClr val="tx2"/>
                </a:solidFill>
                <a:latin typeface="Arial" panose="020B0604020202020204" pitchFamily="34" charset="0"/>
                <a:cs typeface="Arial" panose="020B0604020202020204" pitchFamily="34" charset="0"/>
              </a:rPr>
              <a:t> Debe indicar si fue exploratoria; descriptiva; experimental, de laboratorio; histórica; el estudio de caso; correlacional; teórica o documental; práctica o de campo; filosófica, sistematización de experiencias y argumentar de manera concreta sus razones.</a:t>
            </a:r>
          </a:p>
          <a:p>
            <a:pPr algn="l">
              <a:lnSpc>
                <a:spcPct val="100000"/>
              </a:lnSpc>
            </a:pPr>
            <a:endParaRPr lang="es-419" sz="1400" b="1" dirty="0">
              <a:solidFill>
                <a:schemeClr val="tx2"/>
              </a:solidFill>
              <a:latin typeface="Arial" panose="020B0604020202020204" pitchFamily="34" charset="0"/>
              <a:cs typeface="Arial" panose="020B0604020202020204" pitchFamily="34" charset="0"/>
            </a:endParaRPr>
          </a:p>
          <a:p>
            <a:pPr algn="l">
              <a:lnSpc>
                <a:spcPct val="100000"/>
              </a:lnSpc>
            </a:pPr>
            <a:r>
              <a:rPr lang="es-419" sz="1400" b="1" dirty="0">
                <a:solidFill>
                  <a:schemeClr val="tx2"/>
                </a:solidFill>
                <a:latin typeface="Arial" panose="020B0604020202020204" pitchFamily="34" charset="0"/>
                <a:cs typeface="Arial" panose="020B0604020202020204" pitchFamily="34" charset="0"/>
              </a:rPr>
              <a:t>Método de investigación:</a:t>
            </a:r>
            <a:r>
              <a:rPr lang="es-419" sz="1400" dirty="0">
                <a:solidFill>
                  <a:schemeClr val="tx2"/>
                </a:solidFill>
                <a:latin typeface="Arial" panose="020B0604020202020204" pitchFamily="34" charset="0"/>
                <a:cs typeface="Arial" panose="020B0604020202020204" pitchFamily="34" charset="0"/>
              </a:rPr>
              <a:t> Debe indicar si  el método seleccionado  es de corte cualitativo, cuantitativo, mixto, holístico u otro, para alcanzar los objetivos de su investigación. </a:t>
            </a:r>
          </a:p>
          <a:p>
            <a:pPr algn="l">
              <a:lnSpc>
                <a:spcPct val="100000"/>
              </a:lnSpc>
            </a:pPr>
            <a:endParaRPr lang="es-419" sz="1400" b="1" dirty="0">
              <a:solidFill>
                <a:schemeClr val="tx2"/>
              </a:solidFill>
              <a:latin typeface="Arial" panose="020B0604020202020204" pitchFamily="34" charset="0"/>
              <a:cs typeface="Arial" panose="020B0604020202020204" pitchFamily="34" charset="0"/>
            </a:endParaRPr>
          </a:p>
          <a:p>
            <a:pPr algn="l">
              <a:lnSpc>
                <a:spcPct val="100000"/>
              </a:lnSpc>
            </a:pPr>
            <a:r>
              <a:rPr lang="es-419" sz="1400" b="1" dirty="0">
                <a:solidFill>
                  <a:schemeClr val="tx2"/>
                </a:solidFill>
                <a:latin typeface="Arial" panose="020B0604020202020204" pitchFamily="34" charset="0"/>
                <a:cs typeface="Arial" panose="020B0604020202020204" pitchFamily="34" charset="0"/>
              </a:rPr>
              <a:t>Fuentes de su investigación:</a:t>
            </a:r>
            <a:r>
              <a:rPr lang="es-419" sz="1400" dirty="0">
                <a:solidFill>
                  <a:schemeClr val="tx2"/>
                </a:solidFill>
                <a:latin typeface="Arial" panose="020B0604020202020204" pitchFamily="34" charset="0"/>
                <a:cs typeface="Arial" panose="020B0604020202020204" pitchFamily="34" charset="0"/>
              </a:rPr>
              <a:t> Debe indicar cuáles fueron las fuentes primarias y cuáles las secundarias.</a:t>
            </a:r>
          </a:p>
          <a:p>
            <a:pPr algn="l">
              <a:lnSpc>
                <a:spcPct val="100000"/>
              </a:lnSpc>
            </a:pPr>
            <a:endParaRPr lang="es-419" sz="1400" dirty="0">
              <a:solidFill>
                <a:schemeClr val="tx2"/>
              </a:solidFill>
              <a:latin typeface="Arial" panose="020B0604020202020204" pitchFamily="34" charset="0"/>
              <a:cs typeface="Arial" panose="020B0604020202020204" pitchFamily="34" charset="0"/>
            </a:endParaRPr>
          </a:p>
          <a:p>
            <a:pPr algn="l">
              <a:lnSpc>
                <a:spcPct val="100000"/>
              </a:lnSpc>
            </a:pPr>
            <a:r>
              <a:rPr lang="es-419" sz="1400" b="1" dirty="0">
                <a:solidFill>
                  <a:schemeClr val="tx2"/>
                </a:solidFill>
                <a:latin typeface="Arial" panose="020B0604020202020204" pitchFamily="34" charset="0"/>
                <a:cs typeface="Arial" panose="020B0604020202020204" pitchFamily="34" charset="0"/>
              </a:rPr>
              <a:t>Técnicas de recolección de información:</a:t>
            </a:r>
            <a:r>
              <a:rPr lang="es-419" sz="1400" dirty="0">
                <a:solidFill>
                  <a:schemeClr val="tx2"/>
                </a:solidFill>
                <a:latin typeface="Arial" panose="020B0604020202020204" pitchFamily="34" charset="0"/>
                <a:cs typeface="Arial" panose="020B0604020202020204" pitchFamily="34" charset="0"/>
              </a:rPr>
              <a:t> Aquí debe indicar cuáles son las técnicas para recolectar la información para el desarrollo de la investigación, de conformidad con sus objetivos, ejemplo: revisión de información bibliográfica, revisión normativa, revisión estadística, construcción de instrumento para elaborar encuestas, construcción de instrumento para elaborar entrevistas, </a:t>
            </a:r>
            <a:r>
              <a:rPr lang="es-419" sz="1400" dirty="0" err="1">
                <a:solidFill>
                  <a:schemeClr val="tx2"/>
                </a:solidFill>
                <a:latin typeface="Arial" panose="020B0604020202020204" pitchFamily="34" charset="0"/>
                <a:cs typeface="Arial" panose="020B0604020202020204" pitchFamily="34" charset="0"/>
              </a:rPr>
              <a:t>focus</a:t>
            </a:r>
            <a:r>
              <a:rPr lang="es-419" sz="1400" dirty="0">
                <a:solidFill>
                  <a:schemeClr val="tx2"/>
                </a:solidFill>
                <a:latin typeface="Arial" panose="020B0604020202020204" pitchFamily="34" charset="0"/>
                <a:cs typeface="Arial" panose="020B0604020202020204" pitchFamily="34" charset="0"/>
              </a:rPr>
              <a:t> </a:t>
            </a:r>
            <a:r>
              <a:rPr lang="es-419" sz="1400" dirty="0" err="1">
                <a:solidFill>
                  <a:schemeClr val="tx2"/>
                </a:solidFill>
                <a:latin typeface="Arial" panose="020B0604020202020204" pitchFamily="34" charset="0"/>
                <a:cs typeface="Arial" panose="020B0604020202020204" pitchFamily="34" charset="0"/>
              </a:rPr>
              <a:t>group</a:t>
            </a:r>
            <a:r>
              <a:rPr lang="es-419" sz="1400" dirty="0">
                <a:solidFill>
                  <a:schemeClr val="tx2"/>
                </a:solidFill>
                <a:latin typeface="Arial" panose="020B0604020202020204" pitchFamily="34" charset="0"/>
                <a:cs typeface="Arial" panose="020B0604020202020204" pitchFamily="34" charset="0"/>
              </a:rPr>
              <a:t>, diseño de instrumento para observación, selección de información, análisis de información, sistematización de información, entre otras. </a:t>
            </a:r>
          </a:p>
          <a:p>
            <a:pPr algn="l">
              <a:lnSpc>
                <a:spcPct val="100000"/>
              </a:lnSpc>
            </a:pPr>
            <a:endParaRPr lang="es-419" sz="1400" dirty="0">
              <a:solidFill>
                <a:schemeClr val="tx2"/>
              </a:solidFill>
              <a:latin typeface="Arial" panose="020B0604020202020204" pitchFamily="34" charset="0"/>
              <a:cs typeface="Arial" panose="020B0604020202020204" pitchFamily="34" charset="0"/>
            </a:endParaRPr>
          </a:p>
          <a:p>
            <a:pPr algn="l">
              <a:lnSpc>
                <a:spcPct val="100000"/>
              </a:lnSpc>
            </a:pPr>
            <a:r>
              <a:rPr lang="es-419" sz="1400" dirty="0">
                <a:solidFill>
                  <a:schemeClr val="tx2"/>
                </a:solidFill>
                <a:latin typeface="Arial" panose="020B0604020202020204" pitchFamily="34" charset="0"/>
                <a:cs typeface="Arial" panose="020B0604020202020204" pitchFamily="34" charset="0"/>
              </a:rPr>
              <a:t>Si requirió el diseño de instrumentos para encuestas deberá indicar cuál fue la población que pretendía observar y especificar el universo que la conformó, delimitando la muestra. </a:t>
            </a:r>
          </a:p>
        </p:txBody>
      </p:sp>
    </p:spTree>
    <p:extLst>
      <p:ext uri="{BB962C8B-B14F-4D97-AF65-F5344CB8AC3E}">
        <p14:creationId xmlns:p14="http://schemas.microsoft.com/office/powerpoint/2010/main" val="4002447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Imagen que contiene Texto&#10;&#10;Descripción generada automáticamente">
            <a:extLst>
              <a:ext uri="{FF2B5EF4-FFF2-40B4-BE49-F238E27FC236}">
                <a16:creationId xmlns:a16="http://schemas.microsoft.com/office/drawing/2014/main" id="{F38404AB-E3E6-1883-6EB4-D1566ED89E90}"/>
              </a:ext>
            </a:extLst>
          </p:cNvPr>
          <p:cNvPicPr>
            <a:picLocks noChangeAspect="1"/>
          </p:cNvPicPr>
          <p:nvPr/>
        </p:nvPicPr>
        <p:blipFill>
          <a:blip r:embed="rId2">
            <a:extLst>
              <a:ext uri="{BEBA8EAE-BF5A-486C-A8C5-ECC9F3942E4B}">
                <a14:imgProps xmlns:a14="http://schemas.microsoft.com/office/drawing/2010/main">
                  <a14:imgLayer r:embed="rId3">
                    <a14:imgEffect>
                      <a14:saturation sat="356000"/>
                    </a14:imgEffect>
                    <a14:imgEffect>
                      <a14:brightnessContrast contrast="28000"/>
                    </a14:imgEffect>
                  </a14:imgLayer>
                </a14:imgProps>
              </a:ext>
            </a:extLst>
          </a:blip>
          <a:stretch>
            <a:fillRect/>
          </a:stretch>
        </p:blipFill>
        <p:spPr>
          <a:xfrm>
            <a:off x="1718916" y="3813798"/>
            <a:ext cx="5524501" cy="2812572"/>
          </a:xfrm>
          <a:prstGeom prst="rect">
            <a:avLst/>
          </a:prstGeom>
          <a:ln>
            <a:noFill/>
          </a:ln>
          <a:effectLst>
            <a:softEdge rad="112500"/>
          </a:effectLst>
        </p:spPr>
      </p:pic>
      <p:sp>
        <p:nvSpPr>
          <p:cNvPr id="4" name="CuadroTexto 3">
            <a:extLst>
              <a:ext uri="{FF2B5EF4-FFF2-40B4-BE49-F238E27FC236}">
                <a16:creationId xmlns:a16="http://schemas.microsoft.com/office/drawing/2014/main" id="{721E27C5-2B1A-BD39-0452-9E9B396C360F}"/>
              </a:ext>
            </a:extLst>
          </p:cNvPr>
          <p:cNvSpPr txBox="1"/>
          <p:nvPr/>
        </p:nvSpPr>
        <p:spPr>
          <a:xfrm>
            <a:off x="587375" y="6622894"/>
            <a:ext cx="1842171"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900" b="1"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panose="020B0604030504040204" pitchFamily="34" charset="0"/>
              </a:rPr>
              <a:t>Decanatura de Posgrados</a:t>
            </a:r>
          </a:p>
        </p:txBody>
      </p:sp>
      <p:sp>
        <p:nvSpPr>
          <p:cNvPr id="2" name="CuadroTexto 1">
            <a:extLst>
              <a:ext uri="{FF2B5EF4-FFF2-40B4-BE49-F238E27FC236}">
                <a16:creationId xmlns:a16="http://schemas.microsoft.com/office/drawing/2014/main" id="{A417C9DE-F65A-0B86-7423-97E1EB2AB244}"/>
              </a:ext>
            </a:extLst>
          </p:cNvPr>
          <p:cNvSpPr txBox="1"/>
          <p:nvPr/>
        </p:nvSpPr>
        <p:spPr>
          <a:xfrm>
            <a:off x="1379073" y="2769453"/>
            <a:ext cx="317850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419" sz="2000" b="1" i="0" u="none" strike="noStrike" kern="1200" cap="none" spc="0" normalizeH="0" baseline="0" noProof="0" dirty="0">
                <a:ln>
                  <a:noFill/>
                </a:ln>
                <a:solidFill>
                  <a:srgbClr val="4472C4">
                    <a:lumMod val="75000"/>
                  </a:srgbClr>
                </a:solidFill>
                <a:effectLst/>
                <a:uLnTx/>
                <a:uFillTx/>
                <a:latin typeface="Arial" panose="020B0604020202020204" pitchFamily="34" charset="0"/>
                <a:ea typeface="Verdana" panose="020B0604030504040204" pitchFamily="34" charset="0"/>
                <a:cs typeface="Arial" panose="020B0604020202020204" pitchFamily="34" charset="0"/>
              </a:rPr>
              <a:t>HALLAZGOS</a:t>
            </a:r>
          </a:p>
        </p:txBody>
      </p:sp>
      <p:sp>
        <p:nvSpPr>
          <p:cNvPr id="6" name="CuadroTexto 5">
            <a:extLst>
              <a:ext uri="{FF2B5EF4-FFF2-40B4-BE49-F238E27FC236}">
                <a16:creationId xmlns:a16="http://schemas.microsoft.com/office/drawing/2014/main" id="{6759D148-6A3B-9FA9-C8EA-D8961338E56B}"/>
              </a:ext>
            </a:extLst>
          </p:cNvPr>
          <p:cNvSpPr txBox="1"/>
          <p:nvPr/>
        </p:nvSpPr>
        <p:spPr>
          <a:xfrm>
            <a:off x="4349352" y="1226225"/>
            <a:ext cx="6823822" cy="2246769"/>
          </a:xfrm>
          <a:prstGeom prst="rect">
            <a:avLst/>
          </a:prstGeom>
          <a:noFill/>
        </p:spPr>
        <p:txBody>
          <a:bodyPr wrap="square" lIns="91440" tIns="45720" rIns="91440" bIns="45720" anchor="t">
            <a:spAutoFit/>
          </a:bodyPr>
          <a:lstStyle/>
          <a:p>
            <a:pPr algn="l">
              <a:lnSpc>
                <a:spcPct val="100000"/>
              </a:lnSpc>
            </a:pPr>
            <a:r>
              <a:rPr lang="es-419" sz="1400" b="1" dirty="0">
                <a:solidFill>
                  <a:schemeClr val="tx2"/>
                </a:solidFill>
                <a:latin typeface="Arial" panose="020B0604020202020204" pitchFamily="34" charset="0"/>
                <a:cs typeface="Arial" panose="020B0604020202020204" pitchFamily="34" charset="0"/>
              </a:rPr>
              <a:t>HALLAZGOS:</a:t>
            </a:r>
          </a:p>
          <a:p>
            <a:pPr algn="l">
              <a:lnSpc>
                <a:spcPct val="100000"/>
              </a:lnSpc>
            </a:pPr>
            <a:endParaRPr lang="es-419" sz="1400" dirty="0">
              <a:solidFill>
                <a:schemeClr val="tx2"/>
              </a:solidFill>
              <a:latin typeface="Arial" panose="020B0604020202020204" pitchFamily="34" charset="0"/>
              <a:cs typeface="Arial" panose="020B0604020202020204" pitchFamily="34" charset="0"/>
            </a:endParaRPr>
          </a:p>
          <a:p>
            <a:pPr algn="l">
              <a:lnSpc>
                <a:spcPct val="100000"/>
              </a:lnSpc>
            </a:pPr>
            <a:r>
              <a:rPr lang="es-419" sz="1400" dirty="0">
                <a:solidFill>
                  <a:schemeClr val="tx2"/>
                </a:solidFill>
                <a:latin typeface="Arial" panose="020B0604020202020204" pitchFamily="34" charset="0"/>
                <a:cs typeface="Arial" panose="020B0604020202020204" pitchFamily="34" charset="0"/>
              </a:rPr>
              <a:t>Aquí debe indicar cuáles fueron los elementos más relevantes encontrados en su proceso de investigación, teniendo en cuenta los objetivos formulados.</a:t>
            </a:r>
          </a:p>
          <a:p>
            <a:pPr algn="l">
              <a:lnSpc>
                <a:spcPct val="100000"/>
              </a:lnSpc>
            </a:pPr>
            <a:endParaRPr lang="es-419" sz="1400" dirty="0">
              <a:solidFill>
                <a:schemeClr val="tx2"/>
              </a:solidFill>
              <a:latin typeface="Arial" panose="020B0604020202020204" pitchFamily="34" charset="0"/>
              <a:cs typeface="Arial" panose="020B0604020202020204" pitchFamily="34" charset="0"/>
            </a:endParaRPr>
          </a:p>
          <a:p>
            <a:pPr algn="l">
              <a:lnSpc>
                <a:spcPct val="100000"/>
              </a:lnSpc>
            </a:pPr>
            <a:r>
              <a:rPr lang="es-419" sz="1400" dirty="0">
                <a:solidFill>
                  <a:schemeClr val="tx2"/>
                </a:solidFill>
                <a:latin typeface="Arial" panose="020B0604020202020204" pitchFamily="34" charset="0"/>
                <a:cs typeface="Arial" panose="020B0604020202020204" pitchFamily="34" charset="0"/>
              </a:rPr>
              <a:t>Describa de manera sucinta este punto respondiendo a los objetivos.</a:t>
            </a:r>
          </a:p>
          <a:p>
            <a:pPr algn="l">
              <a:lnSpc>
                <a:spcPct val="100000"/>
              </a:lnSpc>
            </a:pPr>
            <a:endParaRPr lang="es-419" sz="1400" dirty="0">
              <a:solidFill>
                <a:schemeClr val="tx2"/>
              </a:solidFill>
              <a:latin typeface="Arial" panose="020B0604020202020204" pitchFamily="34" charset="0"/>
              <a:cs typeface="Arial" panose="020B0604020202020204" pitchFamily="34" charset="0"/>
            </a:endParaRPr>
          </a:p>
          <a:p>
            <a:pPr marL="285750" indent="-285750" algn="l">
              <a:lnSpc>
                <a:spcPct val="100000"/>
              </a:lnSpc>
              <a:buFont typeface="Arial" panose="020B0604020202020204" pitchFamily="34" charset="0"/>
              <a:buChar char="•"/>
            </a:pPr>
            <a:r>
              <a:rPr lang="es-419" sz="1400" dirty="0">
                <a:solidFill>
                  <a:schemeClr val="tx2"/>
                </a:solidFill>
                <a:latin typeface="Arial" panose="020B0604020202020204" pitchFamily="34" charset="0"/>
                <a:cs typeface="Arial" panose="020B0604020202020204" pitchFamily="34" charset="0"/>
              </a:rPr>
              <a:t>Hallazgo 1</a:t>
            </a:r>
          </a:p>
          <a:p>
            <a:pPr marL="285750" indent="-285750" algn="l">
              <a:lnSpc>
                <a:spcPct val="100000"/>
              </a:lnSpc>
              <a:buFont typeface="Arial" panose="020B0604020202020204" pitchFamily="34" charset="0"/>
              <a:buChar char="•"/>
            </a:pPr>
            <a:r>
              <a:rPr lang="es-419" sz="1400" dirty="0">
                <a:solidFill>
                  <a:schemeClr val="tx2"/>
                </a:solidFill>
                <a:latin typeface="Arial" panose="020B0604020202020204" pitchFamily="34" charset="0"/>
                <a:cs typeface="Arial" panose="020B0604020202020204" pitchFamily="34" charset="0"/>
              </a:rPr>
              <a:t>Hallazgo 2</a:t>
            </a:r>
          </a:p>
          <a:p>
            <a:pPr marL="285750" indent="-285750" algn="l">
              <a:lnSpc>
                <a:spcPct val="100000"/>
              </a:lnSpc>
              <a:buFont typeface="Arial" panose="020B0604020202020204" pitchFamily="34" charset="0"/>
              <a:buChar char="•"/>
            </a:pPr>
            <a:r>
              <a:rPr lang="es-419" sz="1400" dirty="0">
                <a:solidFill>
                  <a:schemeClr val="tx2"/>
                </a:solidFill>
                <a:latin typeface="Arial" panose="020B0604020202020204" pitchFamily="34" charset="0"/>
                <a:cs typeface="Arial" panose="020B0604020202020204" pitchFamily="34" charset="0"/>
              </a:rPr>
              <a:t>Hallazgo 3</a:t>
            </a:r>
          </a:p>
        </p:txBody>
      </p:sp>
    </p:spTree>
    <p:extLst>
      <p:ext uri="{BB962C8B-B14F-4D97-AF65-F5344CB8AC3E}">
        <p14:creationId xmlns:p14="http://schemas.microsoft.com/office/powerpoint/2010/main" val="1997088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Imagen que contiene Texto&#10;&#10;Descripción generada automáticamente">
            <a:extLst>
              <a:ext uri="{FF2B5EF4-FFF2-40B4-BE49-F238E27FC236}">
                <a16:creationId xmlns:a16="http://schemas.microsoft.com/office/drawing/2014/main" id="{F38404AB-E3E6-1883-6EB4-D1566ED89E90}"/>
              </a:ext>
            </a:extLst>
          </p:cNvPr>
          <p:cNvPicPr>
            <a:picLocks noChangeAspect="1"/>
          </p:cNvPicPr>
          <p:nvPr/>
        </p:nvPicPr>
        <p:blipFill>
          <a:blip r:embed="rId2">
            <a:extLst>
              <a:ext uri="{BEBA8EAE-BF5A-486C-A8C5-ECC9F3942E4B}">
                <a14:imgProps xmlns:a14="http://schemas.microsoft.com/office/drawing/2010/main">
                  <a14:imgLayer r:embed="rId3">
                    <a14:imgEffect>
                      <a14:saturation sat="356000"/>
                    </a14:imgEffect>
                    <a14:imgEffect>
                      <a14:brightnessContrast contrast="28000"/>
                    </a14:imgEffect>
                  </a14:imgLayer>
                </a14:imgProps>
              </a:ext>
            </a:extLst>
          </a:blip>
          <a:stretch>
            <a:fillRect/>
          </a:stretch>
        </p:blipFill>
        <p:spPr>
          <a:xfrm>
            <a:off x="1718916" y="3813798"/>
            <a:ext cx="5524501" cy="2812572"/>
          </a:xfrm>
          <a:prstGeom prst="rect">
            <a:avLst/>
          </a:prstGeom>
          <a:ln>
            <a:noFill/>
          </a:ln>
          <a:effectLst>
            <a:softEdge rad="112500"/>
          </a:effectLst>
        </p:spPr>
      </p:pic>
      <p:sp>
        <p:nvSpPr>
          <p:cNvPr id="4" name="CuadroTexto 3">
            <a:extLst>
              <a:ext uri="{FF2B5EF4-FFF2-40B4-BE49-F238E27FC236}">
                <a16:creationId xmlns:a16="http://schemas.microsoft.com/office/drawing/2014/main" id="{721E27C5-2B1A-BD39-0452-9E9B396C360F}"/>
              </a:ext>
            </a:extLst>
          </p:cNvPr>
          <p:cNvSpPr txBox="1"/>
          <p:nvPr/>
        </p:nvSpPr>
        <p:spPr>
          <a:xfrm>
            <a:off x="587375" y="6622894"/>
            <a:ext cx="1842171"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900" b="1"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panose="020B0604030504040204" pitchFamily="34" charset="0"/>
              </a:rPr>
              <a:t>Decanatura de Posgrados</a:t>
            </a:r>
          </a:p>
        </p:txBody>
      </p:sp>
      <p:sp>
        <p:nvSpPr>
          <p:cNvPr id="2" name="CuadroTexto 1">
            <a:extLst>
              <a:ext uri="{FF2B5EF4-FFF2-40B4-BE49-F238E27FC236}">
                <a16:creationId xmlns:a16="http://schemas.microsoft.com/office/drawing/2014/main" id="{A417C9DE-F65A-0B86-7423-97E1EB2AB244}"/>
              </a:ext>
            </a:extLst>
          </p:cNvPr>
          <p:cNvSpPr txBox="1"/>
          <p:nvPr/>
        </p:nvSpPr>
        <p:spPr>
          <a:xfrm>
            <a:off x="810596" y="2415510"/>
            <a:ext cx="3178509"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419" sz="2000" b="1" i="0" u="none" strike="noStrike" kern="1200" cap="none" spc="0" normalizeH="0" baseline="0" noProof="0" dirty="0">
                <a:ln>
                  <a:noFill/>
                </a:ln>
                <a:solidFill>
                  <a:srgbClr val="4472C4">
                    <a:lumMod val="75000"/>
                  </a:srgbClr>
                </a:solidFill>
                <a:effectLst/>
                <a:uLnTx/>
                <a:uFillTx/>
                <a:latin typeface="Arial" panose="020B0604020202020204" pitchFamily="34" charset="0"/>
                <a:ea typeface="Verdana" panose="020B0604030504040204" pitchFamily="34" charset="0"/>
                <a:cs typeface="Arial" panose="020B0604020202020204" pitchFamily="34" charset="0"/>
              </a:rPr>
              <a:t>CONCLUSIONES Y RECOMENDACIONES</a:t>
            </a:r>
          </a:p>
        </p:txBody>
      </p:sp>
      <p:sp>
        <p:nvSpPr>
          <p:cNvPr id="6" name="CuadroTexto 5">
            <a:extLst>
              <a:ext uri="{FF2B5EF4-FFF2-40B4-BE49-F238E27FC236}">
                <a16:creationId xmlns:a16="http://schemas.microsoft.com/office/drawing/2014/main" id="{6759D148-6A3B-9FA9-C8EA-D8961338E56B}"/>
              </a:ext>
            </a:extLst>
          </p:cNvPr>
          <p:cNvSpPr txBox="1"/>
          <p:nvPr/>
        </p:nvSpPr>
        <p:spPr>
          <a:xfrm>
            <a:off x="4557582" y="1245959"/>
            <a:ext cx="6823822" cy="3754874"/>
          </a:xfrm>
          <a:prstGeom prst="rect">
            <a:avLst/>
          </a:prstGeom>
          <a:noFill/>
        </p:spPr>
        <p:txBody>
          <a:bodyPr wrap="square" lIns="91440" tIns="45720" rIns="91440" bIns="45720" anchor="t">
            <a:spAutoFit/>
          </a:bodyPr>
          <a:lstStyle/>
          <a:p>
            <a:pPr algn="l">
              <a:lnSpc>
                <a:spcPct val="100000"/>
              </a:lnSpc>
            </a:pPr>
            <a:r>
              <a:rPr lang="es-419" sz="1400" b="1" dirty="0">
                <a:solidFill>
                  <a:schemeClr val="tx2"/>
                </a:solidFill>
                <a:latin typeface="Arial" panose="020B0604020202020204" pitchFamily="34" charset="0"/>
                <a:cs typeface="Arial" panose="020B0604020202020204" pitchFamily="34" charset="0"/>
              </a:rPr>
              <a:t>CONCLUSIONES:</a:t>
            </a:r>
          </a:p>
          <a:p>
            <a:pPr algn="l">
              <a:lnSpc>
                <a:spcPct val="100000"/>
              </a:lnSpc>
            </a:pPr>
            <a:r>
              <a:rPr lang="es-419" sz="1400" b="1" dirty="0">
                <a:solidFill>
                  <a:schemeClr val="tx2"/>
                </a:solidFill>
                <a:latin typeface="Arial" panose="020B0604020202020204" pitchFamily="34" charset="0"/>
                <a:cs typeface="Arial" panose="020B0604020202020204" pitchFamily="34" charset="0"/>
              </a:rPr>
              <a:t> </a:t>
            </a:r>
          </a:p>
          <a:p>
            <a:pPr algn="l">
              <a:lnSpc>
                <a:spcPct val="100000"/>
              </a:lnSpc>
            </a:pPr>
            <a:r>
              <a:rPr lang="es-419" sz="1400" dirty="0">
                <a:solidFill>
                  <a:schemeClr val="tx2"/>
                </a:solidFill>
                <a:latin typeface="Arial" panose="020B0604020202020204" pitchFamily="34" charset="0"/>
                <a:cs typeface="Arial" panose="020B0604020202020204" pitchFamily="34" charset="0"/>
              </a:rPr>
              <a:t>Debe presentar un conjunto de ideas sintetizadas que explican de manera clara y directa las soluciones al problema y a la pregunta planteados durante la ejecución del proyecto. Una conclusión de un proyecto es la revisión reflexiva de los resultados.</a:t>
            </a:r>
          </a:p>
          <a:p>
            <a:pPr algn="l">
              <a:lnSpc>
                <a:spcPct val="100000"/>
              </a:lnSpc>
            </a:pPr>
            <a:endParaRPr lang="es-419" sz="1400" dirty="0">
              <a:solidFill>
                <a:schemeClr val="tx2"/>
              </a:solidFill>
              <a:latin typeface="Arial" panose="020B0604020202020204" pitchFamily="34" charset="0"/>
              <a:cs typeface="Arial" panose="020B0604020202020204" pitchFamily="34" charset="0"/>
            </a:endParaRPr>
          </a:p>
          <a:p>
            <a:pPr marL="285750" indent="-285750" algn="l">
              <a:lnSpc>
                <a:spcPct val="100000"/>
              </a:lnSpc>
              <a:buFont typeface="Arial" panose="020B0604020202020204" pitchFamily="34" charset="0"/>
              <a:buChar char="•"/>
            </a:pPr>
            <a:r>
              <a:rPr lang="es-419" sz="1400" dirty="0">
                <a:solidFill>
                  <a:schemeClr val="tx2"/>
                </a:solidFill>
                <a:latin typeface="Arial" panose="020B0604020202020204" pitchFamily="34" charset="0"/>
                <a:cs typeface="Arial" panose="020B0604020202020204" pitchFamily="34" charset="0"/>
              </a:rPr>
              <a:t>Conclusión 1</a:t>
            </a:r>
          </a:p>
          <a:p>
            <a:pPr marL="285750" indent="-285750" algn="l">
              <a:lnSpc>
                <a:spcPct val="100000"/>
              </a:lnSpc>
              <a:buFont typeface="Arial" panose="020B0604020202020204" pitchFamily="34" charset="0"/>
              <a:buChar char="•"/>
            </a:pPr>
            <a:r>
              <a:rPr lang="es-419" sz="1400" dirty="0">
                <a:solidFill>
                  <a:schemeClr val="tx2"/>
                </a:solidFill>
                <a:latin typeface="Arial" panose="020B0604020202020204" pitchFamily="34" charset="0"/>
                <a:cs typeface="Arial" panose="020B0604020202020204" pitchFamily="34" charset="0"/>
              </a:rPr>
              <a:t>Conclusión 2</a:t>
            </a:r>
          </a:p>
          <a:p>
            <a:pPr marL="285750" indent="-285750" algn="l">
              <a:lnSpc>
                <a:spcPct val="100000"/>
              </a:lnSpc>
              <a:buFont typeface="Arial" panose="020B0604020202020204" pitchFamily="34" charset="0"/>
              <a:buChar char="•"/>
            </a:pPr>
            <a:r>
              <a:rPr lang="es-419" sz="1400" dirty="0">
                <a:solidFill>
                  <a:schemeClr val="tx2"/>
                </a:solidFill>
                <a:latin typeface="Arial" panose="020B0604020202020204" pitchFamily="34" charset="0"/>
                <a:cs typeface="Arial" panose="020B0604020202020204" pitchFamily="34" charset="0"/>
              </a:rPr>
              <a:t>Conclusión 3</a:t>
            </a:r>
          </a:p>
          <a:p>
            <a:pPr algn="l">
              <a:lnSpc>
                <a:spcPct val="100000"/>
              </a:lnSpc>
            </a:pPr>
            <a:endParaRPr lang="es-419" sz="1400" b="1" dirty="0">
              <a:solidFill>
                <a:schemeClr val="tx2"/>
              </a:solidFill>
              <a:latin typeface="Arial" panose="020B0604020202020204" pitchFamily="34" charset="0"/>
              <a:cs typeface="Arial" panose="020B0604020202020204" pitchFamily="34" charset="0"/>
            </a:endParaRPr>
          </a:p>
          <a:p>
            <a:pPr algn="l">
              <a:lnSpc>
                <a:spcPct val="100000"/>
              </a:lnSpc>
            </a:pPr>
            <a:r>
              <a:rPr lang="es-419" sz="1400" b="1" dirty="0">
                <a:solidFill>
                  <a:schemeClr val="tx2"/>
                </a:solidFill>
                <a:latin typeface="Arial" panose="020B0604020202020204" pitchFamily="34" charset="0"/>
                <a:cs typeface="Arial" panose="020B0604020202020204" pitchFamily="34" charset="0"/>
              </a:rPr>
              <a:t>RECOMENDACIONES:</a:t>
            </a:r>
          </a:p>
          <a:p>
            <a:pPr algn="l">
              <a:lnSpc>
                <a:spcPct val="100000"/>
              </a:lnSpc>
            </a:pPr>
            <a:r>
              <a:rPr lang="es-419" sz="1400" b="1" dirty="0">
                <a:solidFill>
                  <a:schemeClr val="tx2"/>
                </a:solidFill>
                <a:latin typeface="Arial" panose="020B0604020202020204" pitchFamily="34" charset="0"/>
                <a:cs typeface="Arial" panose="020B0604020202020204" pitchFamily="34" charset="0"/>
              </a:rPr>
              <a:t> </a:t>
            </a:r>
          </a:p>
          <a:p>
            <a:pPr algn="l">
              <a:lnSpc>
                <a:spcPct val="100000"/>
              </a:lnSpc>
            </a:pPr>
            <a:r>
              <a:rPr lang="es-419" sz="1400" dirty="0">
                <a:solidFill>
                  <a:schemeClr val="tx2"/>
                </a:solidFill>
                <a:latin typeface="Arial" panose="020B0604020202020204" pitchFamily="34" charset="0"/>
                <a:cs typeface="Arial" panose="020B0604020202020204" pitchFamily="34" charset="0"/>
              </a:rPr>
              <a:t>Debe sugerir aspectos o puntos que se puedan incorporar para ampliar la investigación presentada, la problemática estudiada o las conclusiones evidenciadas en perspectiva de la generación de nuevos conocimientos.</a:t>
            </a:r>
          </a:p>
          <a:p>
            <a:pPr marL="285750" indent="-285750" algn="l">
              <a:lnSpc>
                <a:spcPct val="100000"/>
              </a:lnSpc>
              <a:buFont typeface="Arial" panose="020B0604020202020204" pitchFamily="34" charset="0"/>
              <a:buChar char="•"/>
            </a:pPr>
            <a:endParaRPr lang="es-419" sz="1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011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417C9DE-F65A-0B86-7423-97E1EB2AB244}"/>
              </a:ext>
            </a:extLst>
          </p:cNvPr>
          <p:cNvSpPr txBox="1"/>
          <p:nvPr/>
        </p:nvSpPr>
        <p:spPr>
          <a:xfrm>
            <a:off x="793101" y="4800617"/>
            <a:ext cx="8158274"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4400" b="1" dirty="0">
                <a:solidFill>
                  <a:srgbClr val="4472C4">
                    <a:lumMod val="75000"/>
                  </a:srgbClr>
                </a:solidFill>
                <a:latin typeface="Verdana" panose="020B0604030504040204" pitchFamily="34" charset="0"/>
                <a:ea typeface="Verdana" panose="020B0604030504040204" pitchFamily="34" charset="0"/>
                <a:cs typeface="Verdana" panose="020B0604030504040204" pitchFamily="34" charset="0"/>
              </a:rPr>
              <a:t>¡</a:t>
            </a:r>
            <a:r>
              <a:rPr kumimoji="0" lang="es-CO" sz="4400" b="1" i="0" u="none" strike="noStrike" kern="1200" cap="none" spc="0" normalizeH="0" baseline="0" noProof="0" dirty="0">
                <a:ln>
                  <a:noFill/>
                </a:ln>
                <a:solidFill>
                  <a:srgbClr val="4472C4">
                    <a:lumMod val="75000"/>
                  </a:srgbClr>
                </a:solidFill>
                <a:effectLst/>
                <a:uLnTx/>
                <a:uFillTx/>
                <a:latin typeface="Verdana" panose="020B0604030504040204" pitchFamily="34" charset="0"/>
                <a:ea typeface="Verdana" panose="020B0604030504040204" pitchFamily="34" charset="0"/>
                <a:cs typeface="Verdana" panose="020B0604030504040204" pitchFamily="34" charset="0"/>
              </a:rPr>
              <a:t>GRACIAS!</a:t>
            </a:r>
          </a:p>
        </p:txBody>
      </p:sp>
      <p:sp>
        <p:nvSpPr>
          <p:cNvPr id="3" name="CuadroTexto 2">
            <a:extLst>
              <a:ext uri="{FF2B5EF4-FFF2-40B4-BE49-F238E27FC236}">
                <a16:creationId xmlns:a16="http://schemas.microsoft.com/office/drawing/2014/main" id="{D3044539-635D-F0E3-E0D5-BB3AB6BD885B}"/>
              </a:ext>
            </a:extLst>
          </p:cNvPr>
          <p:cNvSpPr txBox="1"/>
          <p:nvPr/>
        </p:nvSpPr>
        <p:spPr>
          <a:xfrm>
            <a:off x="587375" y="6622894"/>
            <a:ext cx="1842171"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900" b="1"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panose="020B0604030504040204" pitchFamily="34" charset="0"/>
              </a:rPr>
              <a:t>Decanatura de Posgrados</a:t>
            </a:r>
          </a:p>
        </p:txBody>
      </p:sp>
    </p:spTree>
    <p:extLst>
      <p:ext uri="{BB962C8B-B14F-4D97-AF65-F5344CB8AC3E}">
        <p14:creationId xmlns:p14="http://schemas.microsoft.com/office/powerpoint/2010/main" val="2235718829"/>
      </p:ext>
    </p:extLst>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afefbf4-437f-48e6-95d1-135d59f207a6">
      <Terms xmlns="http://schemas.microsoft.com/office/infopath/2007/PartnerControls"/>
    </lcf76f155ced4ddcb4097134ff3c332f>
    <TaxCatchAll xmlns="056532ca-5c7d-422c-96bd-6f30963c532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7F6105662391BF4D8FF55D55A1501A02" ma:contentTypeVersion="11" ma:contentTypeDescription="Crear nuevo documento." ma:contentTypeScope="" ma:versionID="d7de745f881b4ded3ffcdfc632b30472">
  <xsd:schema xmlns:xsd="http://www.w3.org/2001/XMLSchema" xmlns:xs="http://www.w3.org/2001/XMLSchema" xmlns:p="http://schemas.microsoft.com/office/2006/metadata/properties" xmlns:ns2="bafefbf4-437f-48e6-95d1-135d59f207a6" xmlns:ns3="056532ca-5c7d-422c-96bd-6f30963c5325" targetNamespace="http://schemas.microsoft.com/office/2006/metadata/properties" ma:root="true" ma:fieldsID="459c302b448ee79373620fc3a61018b6" ns2:_="" ns3:_="">
    <xsd:import namespace="bafefbf4-437f-48e6-95d1-135d59f207a6"/>
    <xsd:import namespace="056532ca-5c7d-422c-96bd-6f30963c5325"/>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fefbf4-437f-48e6-95d1-135d59f207a6"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Etiquetas de imagen" ma:readOnly="false" ma:fieldId="{5cf76f15-5ced-4ddc-b409-7134ff3c332f}" ma:taxonomyMulti="true" ma:sspId="a4a955e5-26ec-4fe8-839c-b956cabe2ba7"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56532ca-5c7d-422c-96bd-6f30963c5325"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8f6910af-c480-4f4a-b27a-390c8731b826}" ma:internalName="TaxCatchAll" ma:showField="CatchAllData" ma:web="056532ca-5c7d-422c-96bd-6f30963c532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6B1E20-7E1D-4915-BE51-8ECFE3E468AC}">
  <ds:schemaRefs>
    <ds:schemaRef ds:uri="http://schemas.microsoft.com/office/2006/metadata/properties"/>
    <ds:schemaRef ds:uri="http://schemas.microsoft.com/office/infopath/2007/PartnerControls"/>
    <ds:schemaRef ds:uri="bafefbf4-437f-48e6-95d1-135d59f207a6"/>
    <ds:schemaRef ds:uri="056532ca-5c7d-422c-96bd-6f30963c5325"/>
  </ds:schemaRefs>
</ds:datastoreItem>
</file>

<file path=customXml/itemProps2.xml><?xml version="1.0" encoding="utf-8"?>
<ds:datastoreItem xmlns:ds="http://schemas.openxmlformats.org/officeDocument/2006/customXml" ds:itemID="{64EB576C-7BE4-45F9-8192-7821E62129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fefbf4-437f-48e6-95d1-135d59f207a6"/>
    <ds:schemaRef ds:uri="056532ca-5c7d-422c-96bd-6f30963c53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E74AC5-C5A8-4270-8C3D-EF6BCF8EB93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183</TotalTime>
  <Words>816</Words>
  <Application>Microsoft Office PowerPoint</Application>
  <PresentationFormat>Widescreen</PresentationFormat>
  <Paragraphs>78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1_Tema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 Manuel Castano Beltran</dc:creator>
  <cp:lastModifiedBy>Marla Ivette Rodriguez Ospina</cp:lastModifiedBy>
  <cp:revision>36</cp:revision>
  <dcterms:created xsi:type="dcterms:W3CDTF">2024-09-09T21:23:37Z</dcterms:created>
  <dcterms:modified xsi:type="dcterms:W3CDTF">2026-04-10T16:06:45Z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0x0101007F6105662391BF4D8FF55D55A1501A02</vt:lpwstr>
  </property>
</Properties>
</file>