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130" d="100"/>
          <a:sy n="130" d="100"/>
        </p:scale>
        <p:origin x="8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5415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D3CC01-E605-B590-9F32-B245804A6D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C0BF17-E104-480E-3C84-4213324239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F846AC-A369-8732-7EAF-D1449053A4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5210DD-3AD3-1F75-BB46-5B4CA0D6EC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9862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3A9A40-303F-CF60-3E45-2C71ACAD7C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B32543-BA85-3693-83FE-DE6E6673ED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F5D590-13ED-7240-73F3-02D8AD6A6B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D7EF7A-A7C6-8E41-8D34-00D6AAA0973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758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308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F4A300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3" name="Shape 1"/>
          <p:cNvSpPr/>
          <p:nvPr/>
        </p:nvSpPr>
        <p:spPr>
          <a:xfrm>
            <a:off x="8942832" y="0"/>
            <a:ext cx="201168" cy="5143500"/>
          </a:xfrm>
          <a:prstGeom prst="rect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4" name="Shape 2"/>
          <p:cNvSpPr/>
          <p:nvPr/>
        </p:nvSpPr>
        <p:spPr>
          <a:xfrm>
            <a:off x="5582307" y="0"/>
            <a:ext cx="3200400" cy="3200400"/>
          </a:xfrm>
          <a:prstGeom prst="ellipse">
            <a:avLst/>
          </a:prstGeom>
          <a:solidFill>
            <a:srgbClr val="FFFFFF">
              <a:alpha val="10000"/>
            </a:srgbClr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5" name="Shape 3"/>
          <p:cNvSpPr/>
          <p:nvPr/>
        </p:nvSpPr>
        <p:spPr>
          <a:xfrm>
            <a:off x="5751576" y="619373"/>
            <a:ext cx="2468880" cy="2468880"/>
          </a:xfrm>
          <a:prstGeom prst="ellipse">
            <a:avLst/>
          </a:prstGeom>
          <a:solidFill>
            <a:srgbClr val="FFFFFF">
              <a:alpha val="20000"/>
            </a:srgbClr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6" name="Shape 4"/>
          <p:cNvSpPr/>
          <p:nvPr/>
        </p:nvSpPr>
        <p:spPr>
          <a:xfrm>
            <a:off x="457200" y="1005840"/>
            <a:ext cx="2560320" cy="347472"/>
          </a:xfrm>
          <a:prstGeom prst="rect">
            <a:avLst/>
          </a:prstGeom>
          <a:solidFill>
            <a:srgbClr val="F4A300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7" name="Text 5"/>
          <p:cNvSpPr/>
          <p:nvPr/>
        </p:nvSpPr>
        <p:spPr>
          <a:xfrm>
            <a:off x="457200" y="1005840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CO" sz="2000" noProof="0" dirty="0"/>
              <a:t>Café Charlado ESAP</a:t>
            </a:r>
          </a:p>
        </p:txBody>
      </p:sp>
      <p:sp>
        <p:nvSpPr>
          <p:cNvPr id="8" name="Text 6"/>
          <p:cNvSpPr/>
          <p:nvPr/>
        </p:nvSpPr>
        <p:spPr>
          <a:xfrm>
            <a:off x="457200" y="1554480"/>
            <a:ext cx="8229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s-CO" sz="8800" b="1" noProof="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PQRS</a:t>
            </a:r>
            <a:endParaRPr lang="es-CO" sz="8800" noProof="0" dirty="0"/>
          </a:p>
        </p:txBody>
      </p:sp>
      <p:sp>
        <p:nvSpPr>
          <p:cNvPr id="9" name="Text 7"/>
          <p:cNvSpPr/>
          <p:nvPr/>
        </p:nvSpPr>
        <p:spPr>
          <a:xfrm>
            <a:off x="457200" y="2834640"/>
            <a:ext cx="6400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s-CO" sz="2200" noProof="0" dirty="0">
                <a:solidFill>
                  <a:srgbClr val="F4A3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Peticiones, Quejas, Reclamos y Sugerencias</a:t>
            </a:r>
            <a:endParaRPr lang="es-CO" sz="2200" noProof="0" dirty="0"/>
          </a:p>
        </p:txBody>
      </p:sp>
      <p:sp>
        <p:nvSpPr>
          <p:cNvPr id="10" name="Text 8"/>
          <p:cNvSpPr/>
          <p:nvPr/>
        </p:nvSpPr>
        <p:spPr>
          <a:xfrm>
            <a:off x="457200" y="3474720"/>
            <a:ext cx="6400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s-CO" sz="1400" noProof="0" dirty="0">
                <a:solidFill>
                  <a:srgbClr val="AECBF0"/>
                </a:solidFill>
              </a:rPr>
              <a:t>Marco legal, proceso y buenas prácticas en Colombia</a:t>
            </a:r>
            <a:endParaRPr lang="es-CO" sz="1400" noProof="0" dirty="0"/>
          </a:p>
        </p:txBody>
      </p:sp>
      <p:sp>
        <p:nvSpPr>
          <p:cNvPr id="11" name="Shape 9"/>
          <p:cNvSpPr/>
          <p:nvPr/>
        </p:nvSpPr>
        <p:spPr>
          <a:xfrm>
            <a:off x="201168" y="4754880"/>
            <a:ext cx="8741664" cy="388620"/>
          </a:xfrm>
          <a:prstGeom prst="rect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12" name="Text 10"/>
          <p:cNvSpPr/>
          <p:nvPr/>
        </p:nvSpPr>
        <p:spPr>
          <a:xfrm>
            <a:off x="457200" y="4754880"/>
            <a:ext cx="8229600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CO" sz="1100" noProof="0" dirty="0">
                <a:solidFill>
                  <a:srgbClr val="FFFFFF"/>
                </a:solidFill>
              </a:rPr>
              <a:t>Derecho fundamental de los ciudadanos colombianos</a:t>
            </a:r>
            <a:endParaRPr lang="es-CO" sz="1100" noProof="0" dirty="0"/>
          </a:p>
        </p:txBody>
      </p:sp>
      <p:grpSp>
        <p:nvGrpSpPr>
          <p:cNvPr id="13" name="Group 14">
            <a:extLst>
              <a:ext uri="{FF2B5EF4-FFF2-40B4-BE49-F238E27FC236}">
                <a16:creationId xmlns:a16="http://schemas.microsoft.com/office/drawing/2014/main" id="{DAFEFDB6-C871-85EB-CD80-6CED44E58158}"/>
              </a:ext>
            </a:extLst>
          </p:cNvPr>
          <p:cNvGrpSpPr/>
          <p:nvPr/>
        </p:nvGrpSpPr>
        <p:grpSpPr>
          <a:xfrm>
            <a:off x="5257590" y="6140"/>
            <a:ext cx="3456855" cy="3325275"/>
            <a:chOff x="-23600" y="4268"/>
            <a:chExt cx="812800" cy="812800"/>
          </a:xfrm>
        </p:grpSpPr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7B16D0DB-57DE-C212-F44A-5986F77F00C2}"/>
                </a:ext>
              </a:extLst>
            </p:cNvPr>
            <p:cNvSpPr/>
            <p:nvPr/>
          </p:nvSpPr>
          <p:spPr>
            <a:xfrm>
              <a:off x="-23600" y="4268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151B8">
                    <a:alpha val="100000"/>
                  </a:srgbClr>
                </a:gs>
                <a:gs pos="50000">
                  <a:srgbClr val="0151B8">
                    <a:alpha val="24000"/>
                  </a:srgbClr>
                </a:gs>
                <a:gs pos="100000">
                  <a:srgbClr val="0151B8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CO" noProof="0" dirty="0"/>
            </a:p>
          </p:txBody>
        </p:sp>
        <p:sp>
          <p:nvSpPr>
            <p:cNvPr id="15" name="TextBox 16">
              <a:extLst>
                <a:ext uri="{FF2B5EF4-FFF2-40B4-BE49-F238E27FC236}">
                  <a16:creationId xmlns:a16="http://schemas.microsoft.com/office/drawing/2014/main" id="{8F45148C-9474-8058-66A0-AAA1CB2F8BD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8262" tIns="48262" rIns="48262" bIns="48262" rtlCol="0" anchor="ctr"/>
            <a:lstStyle/>
            <a:p>
              <a:pPr algn="ctr">
                <a:lnSpc>
                  <a:spcPts val="2659"/>
                </a:lnSpc>
              </a:pPr>
              <a:endParaRPr lang="es-CO" noProof="0" dirty="0"/>
            </a:p>
          </p:txBody>
        </p:sp>
      </p:grpSp>
      <p:pic>
        <p:nvPicPr>
          <p:cNvPr id="17" name="Imagen 16">
            <a:extLst>
              <a:ext uri="{FF2B5EF4-FFF2-40B4-BE49-F238E27FC236}">
                <a16:creationId xmlns:a16="http://schemas.microsoft.com/office/drawing/2014/main" id="{3F68299D-FCF4-CEAE-078F-1D59BFB547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6362" y="-97143"/>
            <a:ext cx="2746986" cy="353183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08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A5D0BC-3EAF-B75A-0C8B-875B492BEE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>
            <a:extLst>
              <a:ext uri="{FF2B5EF4-FFF2-40B4-BE49-F238E27FC236}">
                <a16:creationId xmlns:a16="http://schemas.microsoft.com/office/drawing/2014/main" id="{197B9B4C-5404-4BF6-6B92-9E8B41EEA2BB}"/>
              </a:ext>
            </a:extLst>
          </p:cNvPr>
          <p:cNvSpPr/>
          <p:nvPr/>
        </p:nvSpPr>
        <p:spPr>
          <a:xfrm>
            <a:off x="6400800" y="-1371600"/>
            <a:ext cx="4114800" cy="4114800"/>
          </a:xfrm>
          <a:prstGeom prst="ellipse">
            <a:avLst/>
          </a:prstGeom>
          <a:solidFill>
            <a:srgbClr val="F4A300">
              <a:alpha val="10000"/>
            </a:srgbClr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69F06D2D-E809-ACE6-9231-9EF4407659C0}"/>
              </a:ext>
            </a:extLst>
          </p:cNvPr>
          <p:cNvSpPr/>
          <p:nvPr/>
        </p:nvSpPr>
        <p:spPr>
          <a:xfrm>
            <a:off x="8942832" y="0"/>
            <a:ext cx="201168" cy="5143500"/>
          </a:xfrm>
          <a:prstGeom prst="rect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EE85D5F8-EFAE-1253-4DC8-429C7A693A87}"/>
              </a:ext>
            </a:extLst>
          </p:cNvPr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F4A300"/>
          </a:solidFill>
          <a:ln/>
        </p:spPr>
        <p:txBody>
          <a:bodyPr/>
          <a:lstStyle/>
          <a:p>
            <a:endParaRPr lang="es-CO" noProof="0" dirty="0"/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A38BC17F-738F-D723-E391-94A3D34046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6126" y="389137"/>
            <a:ext cx="4091747" cy="3512820"/>
          </a:xfrm>
          <a:prstGeom prst="rect">
            <a:avLst/>
          </a:prstGeom>
        </p:spPr>
      </p:pic>
      <p:sp>
        <p:nvSpPr>
          <p:cNvPr id="26" name="CuadroTexto 25">
            <a:extLst>
              <a:ext uri="{FF2B5EF4-FFF2-40B4-BE49-F238E27FC236}">
                <a16:creationId xmlns:a16="http://schemas.microsoft.com/office/drawing/2014/main" id="{B21E197F-BC09-92C3-88B8-204DC5CD8527}"/>
              </a:ext>
            </a:extLst>
          </p:cNvPr>
          <p:cNvSpPr txBox="1"/>
          <p:nvPr/>
        </p:nvSpPr>
        <p:spPr>
          <a:xfrm>
            <a:off x="3269207" y="3901957"/>
            <a:ext cx="260558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4400" noProof="0" dirty="0">
                <a:solidFill>
                  <a:schemeClr val="bg1"/>
                </a:solidFill>
              </a:rPr>
              <a:t>Asistencia</a:t>
            </a:r>
            <a:r>
              <a:rPr lang="es-CO" sz="4400" noProof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2986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3087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F4A300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4" name="Text 2"/>
          <p:cNvSpPr/>
          <p:nvPr/>
        </p:nvSpPr>
        <p:spPr>
          <a:xfrm>
            <a:off x="365760" y="0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CO" sz="2800" b="1" noProof="0" dirty="0">
                <a:solidFill>
                  <a:srgbClr val="FFFFFF"/>
                </a:solidFill>
              </a:rPr>
              <a:t>¿QUÉ SON LAS PQRS?</a:t>
            </a:r>
            <a:endParaRPr lang="es-CO" sz="2800" noProof="0" dirty="0"/>
          </a:p>
        </p:txBody>
      </p:sp>
      <p:sp>
        <p:nvSpPr>
          <p:cNvPr id="5" name="Text 3"/>
          <p:cNvSpPr/>
          <p:nvPr/>
        </p:nvSpPr>
        <p:spPr>
          <a:xfrm>
            <a:off x="457200" y="105156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es-CO" sz="1400" noProof="0" dirty="0">
                <a:solidFill>
                  <a:srgbClr val="1E293B"/>
                </a:solidFill>
              </a:rPr>
              <a:t>Las PQRS son los mecanismos que tiene todo ciudadano colombiano para comunicarse con las entidades públicas y privadas que prestan servicios públicos.</a:t>
            </a:r>
            <a:endParaRPr lang="es-CO" sz="1400" noProof="0" dirty="0"/>
          </a:p>
        </p:txBody>
      </p:sp>
      <p:sp>
        <p:nvSpPr>
          <p:cNvPr id="6" name="Shape 4"/>
          <p:cNvSpPr/>
          <p:nvPr/>
        </p:nvSpPr>
        <p:spPr>
          <a:xfrm>
            <a:off x="274320" y="1874520"/>
            <a:ext cx="2011680" cy="2834640"/>
          </a:xfrm>
          <a:prstGeom prst="rect">
            <a:avLst/>
          </a:prstGeom>
          <a:solidFill>
            <a:srgbClr val="F8FAFC"/>
          </a:solidFill>
          <a:ln/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s-CO" noProof="0" dirty="0"/>
          </a:p>
        </p:txBody>
      </p:sp>
      <p:sp>
        <p:nvSpPr>
          <p:cNvPr id="7" name="Shape 5"/>
          <p:cNvSpPr/>
          <p:nvPr/>
        </p:nvSpPr>
        <p:spPr>
          <a:xfrm>
            <a:off x="274320" y="1874520"/>
            <a:ext cx="2011680" cy="73152"/>
          </a:xfrm>
          <a:prstGeom prst="rect">
            <a:avLst/>
          </a:prstGeom>
          <a:solidFill>
            <a:srgbClr val="003087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8" name="Shape 6"/>
          <p:cNvSpPr/>
          <p:nvPr/>
        </p:nvSpPr>
        <p:spPr>
          <a:xfrm>
            <a:off x="960120" y="2011680"/>
            <a:ext cx="640080" cy="640080"/>
          </a:xfrm>
          <a:prstGeom prst="ellipse">
            <a:avLst/>
          </a:prstGeom>
          <a:solidFill>
            <a:srgbClr val="003087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9" name="Text 7"/>
          <p:cNvSpPr/>
          <p:nvPr/>
        </p:nvSpPr>
        <p:spPr>
          <a:xfrm>
            <a:off x="960120" y="201168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CO" sz="2400" b="1" noProof="0" dirty="0">
                <a:solidFill>
                  <a:srgbClr val="FFFFFF"/>
                </a:solidFill>
              </a:rPr>
              <a:t>P</a:t>
            </a:r>
            <a:endParaRPr lang="es-CO" sz="2400" noProof="0" dirty="0"/>
          </a:p>
        </p:txBody>
      </p:sp>
      <p:sp>
        <p:nvSpPr>
          <p:cNvPr id="10" name="Text 8"/>
          <p:cNvSpPr/>
          <p:nvPr/>
        </p:nvSpPr>
        <p:spPr>
          <a:xfrm>
            <a:off x="347472" y="2788920"/>
            <a:ext cx="186537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CO" sz="1400" b="1" noProof="0" dirty="0">
                <a:solidFill>
                  <a:srgbClr val="003087"/>
                </a:solidFill>
              </a:rPr>
              <a:t>Petición</a:t>
            </a:r>
            <a:endParaRPr lang="es-CO" sz="1400" noProof="0" dirty="0"/>
          </a:p>
        </p:txBody>
      </p:sp>
      <p:sp>
        <p:nvSpPr>
          <p:cNvPr id="11" name="Text 9"/>
          <p:cNvSpPr/>
          <p:nvPr/>
        </p:nvSpPr>
        <p:spPr>
          <a:xfrm>
            <a:off x="365760" y="3200400"/>
            <a:ext cx="18288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s-CO" sz="1100" noProof="0" dirty="0">
                <a:solidFill>
                  <a:srgbClr val="1E293B"/>
                </a:solidFill>
              </a:rPr>
              <a:t>Solicitud respetuosa de información, documentos o actuaciones ante una entidad.</a:t>
            </a:r>
            <a:endParaRPr lang="es-CO" sz="1100" noProof="0" dirty="0"/>
          </a:p>
        </p:txBody>
      </p:sp>
      <p:sp>
        <p:nvSpPr>
          <p:cNvPr id="12" name="Shape 10"/>
          <p:cNvSpPr/>
          <p:nvPr/>
        </p:nvSpPr>
        <p:spPr>
          <a:xfrm>
            <a:off x="2450592" y="1874520"/>
            <a:ext cx="2011680" cy="2834640"/>
          </a:xfrm>
          <a:prstGeom prst="rect">
            <a:avLst/>
          </a:prstGeom>
          <a:solidFill>
            <a:srgbClr val="F8FAFC"/>
          </a:solidFill>
          <a:ln/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s-CO" noProof="0" dirty="0"/>
          </a:p>
        </p:txBody>
      </p:sp>
      <p:sp>
        <p:nvSpPr>
          <p:cNvPr id="13" name="Shape 11"/>
          <p:cNvSpPr/>
          <p:nvPr/>
        </p:nvSpPr>
        <p:spPr>
          <a:xfrm>
            <a:off x="2450592" y="1874520"/>
            <a:ext cx="2011680" cy="73152"/>
          </a:xfrm>
          <a:prstGeom prst="rect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14" name="Shape 12"/>
          <p:cNvSpPr/>
          <p:nvPr/>
        </p:nvSpPr>
        <p:spPr>
          <a:xfrm>
            <a:off x="3136392" y="2011680"/>
            <a:ext cx="640080" cy="64008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15" name="Text 13"/>
          <p:cNvSpPr/>
          <p:nvPr/>
        </p:nvSpPr>
        <p:spPr>
          <a:xfrm>
            <a:off x="3136392" y="201168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CO" sz="2400" b="1" noProof="0" dirty="0">
                <a:solidFill>
                  <a:srgbClr val="FFFFFF"/>
                </a:solidFill>
              </a:rPr>
              <a:t>Q</a:t>
            </a:r>
            <a:endParaRPr lang="es-CO" sz="2400" noProof="0" dirty="0"/>
          </a:p>
        </p:txBody>
      </p:sp>
      <p:sp>
        <p:nvSpPr>
          <p:cNvPr id="16" name="Text 14"/>
          <p:cNvSpPr/>
          <p:nvPr/>
        </p:nvSpPr>
        <p:spPr>
          <a:xfrm>
            <a:off x="2523744" y="2788920"/>
            <a:ext cx="186537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CO" sz="1400" b="1" noProof="0" dirty="0">
                <a:solidFill>
                  <a:srgbClr val="C8102E"/>
                </a:solidFill>
              </a:rPr>
              <a:t>Queja</a:t>
            </a:r>
            <a:endParaRPr lang="es-CO" sz="1400" noProof="0" dirty="0"/>
          </a:p>
        </p:txBody>
      </p:sp>
      <p:sp>
        <p:nvSpPr>
          <p:cNvPr id="17" name="Text 15"/>
          <p:cNvSpPr/>
          <p:nvPr/>
        </p:nvSpPr>
        <p:spPr>
          <a:xfrm>
            <a:off x="2542032" y="3200400"/>
            <a:ext cx="18288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s-CO" sz="1100" noProof="0" dirty="0">
                <a:solidFill>
                  <a:srgbClr val="1E293B"/>
                </a:solidFill>
              </a:rPr>
              <a:t>Manifestación de inconformidad por la conducta irregular de un servidor público.</a:t>
            </a:r>
            <a:endParaRPr lang="es-CO" sz="1100" noProof="0" dirty="0"/>
          </a:p>
        </p:txBody>
      </p:sp>
      <p:sp>
        <p:nvSpPr>
          <p:cNvPr id="18" name="Shape 16"/>
          <p:cNvSpPr/>
          <p:nvPr/>
        </p:nvSpPr>
        <p:spPr>
          <a:xfrm>
            <a:off x="4626864" y="1874520"/>
            <a:ext cx="2011680" cy="2834640"/>
          </a:xfrm>
          <a:prstGeom prst="rect">
            <a:avLst/>
          </a:prstGeom>
          <a:solidFill>
            <a:srgbClr val="F8FAFC"/>
          </a:solidFill>
          <a:ln/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s-CO" noProof="0" dirty="0"/>
          </a:p>
        </p:txBody>
      </p:sp>
      <p:sp>
        <p:nvSpPr>
          <p:cNvPr id="19" name="Shape 17"/>
          <p:cNvSpPr/>
          <p:nvPr/>
        </p:nvSpPr>
        <p:spPr>
          <a:xfrm>
            <a:off x="4626864" y="1874520"/>
            <a:ext cx="2011680" cy="73152"/>
          </a:xfrm>
          <a:prstGeom prst="rect">
            <a:avLst/>
          </a:prstGeom>
          <a:solidFill>
            <a:srgbClr val="0D7C59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20" name="Shape 18"/>
          <p:cNvSpPr/>
          <p:nvPr/>
        </p:nvSpPr>
        <p:spPr>
          <a:xfrm>
            <a:off x="5312664" y="2011680"/>
            <a:ext cx="640080" cy="640080"/>
          </a:xfrm>
          <a:prstGeom prst="ellipse">
            <a:avLst/>
          </a:prstGeom>
          <a:solidFill>
            <a:srgbClr val="0D7C59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21" name="Text 19"/>
          <p:cNvSpPr/>
          <p:nvPr/>
        </p:nvSpPr>
        <p:spPr>
          <a:xfrm>
            <a:off x="5312664" y="201168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CO" sz="2400" b="1" noProof="0" dirty="0">
                <a:solidFill>
                  <a:srgbClr val="FFFFFF"/>
                </a:solidFill>
              </a:rPr>
              <a:t>R</a:t>
            </a:r>
            <a:endParaRPr lang="es-CO" sz="2400" noProof="0" dirty="0"/>
          </a:p>
        </p:txBody>
      </p:sp>
      <p:sp>
        <p:nvSpPr>
          <p:cNvPr id="22" name="Text 20"/>
          <p:cNvSpPr/>
          <p:nvPr/>
        </p:nvSpPr>
        <p:spPr>
          <a:xfrm>
            <a:off x="4700016" y="2788920"/>
            <a:ext cx="186537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CO" sz="1400" b="1" noProof="0" dirty="0">
                <a:solidFill>
                  <a:srgbClr val="0D7C59"/>
                </a:solidFill>
              </a:rPr>
              <a:t>Reclamo</a:t>
            </a:r>
            <a:endParaRPr lang="es-CO" sz="1400" noProof="0" dirty="0"/>
          </a:p>
        </p:txBody>
      </p:sp>
      <p:sp>
        <p:nvSpPr>
          <p:cNvPr id="23" name="Text 21"/>
          <p:cNvSpPr/>
          <p:nvPr/>
        </p:nvSpPr>
        <p:spPr>
          <a:xfrm>
            <a:off x="4718304" y="3200400"/>
            <a:ext cx="18288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s-CO" sz="1100" noProof="0" dirty="0">
                <a:solidFill>
                  <a:srgbClr val="1E293B"/>
                </a:solidFill>
              </a:rPr>
              <a:t>Exigencia del cumplimiento de un derecho o la prestación de un servicio.</a:t>
            </a:r>
            <a:endParaRPr lang="es-CO" sz="1100" noProof="0" dirty="0"/>
          </a:p>
        </p:txBody>
      </p:sp>
      <p:sp>
        <p:nvSpPr>
          <p:cNvPr id="24" name="Shape 22"/>
          <p:cNvSpPr/>
          <p:nvPr/>
        </p:nvSpPr>
        <p:spPr>
          <a:xfrm>
            <a:off x="6803136" y="1874520"/>
            <a:ext cx="2011680" cy="2834640"/>
          </a:xfrm>
          <a:prstGeom prst="rect">
            <a:avLst/>
          </a:prstGeom>
          <a:solidFill>
            <a:srgbClr val="F8FAFC"/>
          </a:solidFill>
          <a:ln/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s-CO" noProof="0" dirty="0"/>
          </a:p>
        </p:txBody>
      </p:sp>
      <p:sp>
        <p:nvSpPr>
          <p:cNvPr id="25" name="Shape 23"/>
          <p:cNvSpPr/>
          <p:nvPr/>
        </p:nvSpPr>
        <p:spPr>
          <a:xfrm>
            <a:off x="6803136" y="1874520"/>
            <a:ext cx="2011680" cy="73152"/>
          </a:xfrm>
          <a:prstGeom prst="rect">
            <a:avLst/>
          </a:prstGeom>
          <a:solidFill>
            <a:srgbClr val="F4A300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26" name="Shape 24"/>
          <p:cNvSpPr/>
          <p:nvPr/>
        </p:nvSpPr>
        <p:spPr>
          <a:xfrm>
            <a:off x="7488936" y="2011680"/>
            <a:ext cx="640080" cy="640080"/>
          </a:xfrm>
          <a:prstGeom prst="ellipse">
            <a:avLst/>
          </a:prstGeom>
          <a:solidFill>
            <a:srgbClr val="F4A300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27" name="Text 25"/>
          <p:cNvSpPr/>
          <p:nvPr/>
        </p:nvSpPr>
        <p:spPr>
          <a:xfrm>
            <a:off x="7488936" y="201168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CO" sz="2400" b="1" noProof="0" dirty="0">
                <a:solidFill>
                  <a:srgbClr val="FFFFFF"/>
                </a:solidFill>
              </a:rPr>
              <a:t>S</a:t>
            </a:r>
            <a:endParaRPr lang="es-CO" sz="2400" noProof="0" dirty="0"/>
          </a:p>
        </p:txBody>
      </p:sp>
      <p:sp>
        <p:nvSpPr>
          <p:cNvPr id="28" name="Text 26"/>
          <p:cNvSpPr/>
          <p:nvPr/>
        </p:nvSpPr>
        <p:spPr>
          <a:xfrm>
            <a:off x="6876288" y="2788920"/>
            <a:ext cx="186537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CO" sz="1400" b="1" noProof="0" dirty="0">
                <a:solidFill>
                  <a:srgbClr val="F4A300"/>
                </a:solidFill>
              </a:rPr>
              <a:t>Sugerencia</a:t>
            </a:r>
            <a:endParaRPr lang="es-CO" sz="1400" noProof="0" dirty="0"/>
          </a:p>
        </p:txBody>
      </p:sp>
      <p:sp>
        <p:nvSpPr>
          <p:cNvPr id="29" name="Text 27"/>
          <p:cNvSpPr/>
          <p:nvPr/>
        </p:nvSpPr>
        <p:spPr>
          <a:xfrm>
            <a:off x="6894576" y="3200400"/>
            <a:ext cx="18288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s-CO" sz="1100" noProof="0" dirty="0">
                <a:solidFill>
                  <a:srgbClr val="1E293B"/>
                </a:solidFill>
              </a:rPr>
              <a:t>Propuesta para mejorar los procesos, servicios o procedimientos de una entidad.</a:t>
            </a:r>
            <a:endParaRPr lang="es-CO" sz="1100" noProof="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EF2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3087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4" name="Text 2"/>
          <p:cNvSpPr/>
          <p:nvPr/>
        </p:nvSpPr>
        <p:spPr>
          <a:xfrm>
            <a:off x="365760" y="0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CO" sz="2600" b="1" noProof="0" dirty="0">
                <a:solidFill>
                  <a:srgbClr val="FFFFFF"/>
                </a:solidFill>
              </a:rPr>
              <a:t>MARCO LEGAL EN COLOMBIA</a:t>
            </a:r>
            <a:endParaRPr lang="es-CO" sz="2600" noProof="0" dirty="0"/>
          </a:p>
        </p:txBody>
      </p:sp>
      <p:sp>
        <p:nvSpPr>
          <p:cNvPr id="5" name="Shape 3"/>
          <p:cNvSpPr/>
          <p:nvPr/>
        </p:nvSpPr>
        <p:spPr>
          <a:xfrm>
            <a:off x="365760" y="1097280"/>
            <a:ext cx="822960" cy="658368"/>
          </a:xfrm>
          <a:prstGeom prst="rect">
            <a:avLst/>
          </a:prstGeom>
          <a:solidFill>
            <a:srgbClr val="003087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6" name="Text 4"/>
          <p:cNvSpPr/>
          <p:nvPr/>
        </p:nvSpPr>
        <p:spPr>
          <a:xfrm>
            <a:off x="365760" y="1097280"/>
            <a:ext cx="822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CO" sz="1600" b="1" noProof="0" dirty="0">
                <a:solidFill>
                  <a:srgbClr val="F4A300"/>
                </a:solidFill>
              </a:rPr>
              <a:t>1991</a:t>
            </a:r>
            <a:endParaRPr lang="es-CO" sz="1600" noProof="0" dirty="0"/>
          </a:p>
        </p:txBody>
      </p:sp>
      <p:sp>
        <p:nvSpPr>
          <p:cNvPr id="7" name="Shape 5"/>
          <p:cNvSpPr/>
          <p:nvPr/>
        </p:nvSpPr>
        <p:spPr>
          <a:xfrm>
            <a:off x="1325880" y="1124712"/>
            <a:ext cx="7406640" cy="603504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s-CO" noProof="0" dirty="0"/>
          </a:p>
        </p:txBody>
      </p:sp>
      <p:sp>
        <p:nvSpPr>
          <p:cNvPr id="8" name="Shape 6"/>
          <p:cNvSpPr/>
          <p:nvPr/>
        </p:nvSpPr>
        <p:spPr>
          <a:xfrm>
            <a:off x="1325880" y="1124712"/>
            <a:ext cx="73152" cy="603504"/>
          </a:xfrm>
          <a:prstGeom prst="rect">
            <a:avLst/>
          </a:prstGeom>
          <a:solidFill>
            <a:srgbClr val="F4A300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9" name="Text 7"/>
          <p:cNvSpPr/>
          <p:nvPr/>
        </p:nvSpPr>
        <p:spPr>
          <a:xfrm>
            <a:off x="1508760" y="1124712"/>
            <a:ext cx="2011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CO" sz="1300" b="1" noProof="0" dirty="0">
                <a:solidFill>
                  <a:srgbClr val="003087"/>
                </a:solidFill>
              </a:rPr>
              <a:t>Constitución Política</a:t>
            </a:r>
            <a:endParaRPr lang="es-CO" sz="1300" noProof="0" dirty="0"/>
          </a:p>
        </p:txBody>
      </p:sp>
      <p:sp>
        <p:nvSpPr>
          <p:cNvPr id="10" name="Text 8"/>
          <p:cNvSpPr/>
          <p:nvPr/>
        </p:nvSpPr>
        <p:spPr>
          <a:xfrm>
            <a:off x="1508760" y="141732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s-CO" sz="1000" noProof="0" dirty="0">
                <a:solidFill>
                  <a:srgbClr val="64748B"/>
                </a:solidFill>
              </a:rPr>
              <a:t>Art. 23</a:t>
            </a:r>
            <a:endParaRPr lang="es-CO" sz="1000" noProof="0" dirty="0"/>
          </a:p>
        </p:txBody>
      </p:sp>
      <p:sp>
        <p:nvSpPr>
          <p:cNvPr id="11" name="Text 9"/>
          <p:cNvSpPr/>
          <p:nvPr/>
        </p:nvSpPr>
        <p:spPr>
          <a:xfrm>
            <a:off x="3657600" y="1124712"/>
            <a:ext cx="49377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CO" sz="1100" noProof="0" dirty="0">
                <a:solidFill>
                  <a:srgbClr val="1E293B"/>
                </a:solidFill>
              </a:rPr>
              <a:t>Consagra el derecho fundamental de petición como base de las PQRS.</a:t>
            </a:r>
            <a:endParaRPr lang="es-CO" sz="1100" noProof="0" dirty="0"/>
          </a:p>
        </p:txBody>
      </p:sp>
      <p:sp>
        <p:nvSpPr>
          <p:cNvPr id="12" name="Shape 10"/>
          <p:cNvSpPr/>
          <p:nvPr/>
        </p:nvSpPr>
        <p:spPr>
          <a:xfrm>
            <a:off x="365760" y="2011680"/>
            <a:ext cx="822960" cy="658368"/>
          </a:xfrm>
          <a:prstGeom prst="rect">
            <a:avLst/>
          </a:prstGeom>
          <a:solidFill>
            <a:srgbClr val="003087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13" name="Text 11"/>
          <p:cNvSpPr/>
          <p:nvPr/>
        </p:nvSpPr>
        <p:spPr>
          <a:xfrm>
            <a:off x="365760" y="2011680"/>
            <a:ext cx="822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CO" sz="1600" b="1" noProof="0" dirty="0">
                <a:solidFill>
                  <a:srgbClr val="F4A300"/>
                </a:solidFill>
              </a:rPr>
              <a:t>2011</a:t>
            </a:r>
            <a:endParaRPr lang="es-CO" sz="1600" noProof="0" dirty="0"/>
          </a:p>
        </p:txBody>
      </p:sp>
      <p:sp>
        <p:nvSpPr>
          <p:cNvPr id="14" name="Shape 12"/>
          <p:cNvSpPr/>
          <p:nvPr/>
        </p:nvSpPr>
        <p:spPr>
          <a:xfrm>
            <a:off x="1325880" y="2039112"/>
            <a:ext cx="7406640" cy="603504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s-CO" noProof="0" dirty="0"/>
          </a:p>
        </p:txBody>
      </p:sp>
      <p:sp>
        <p:nvSpPr>
          <p:cNvPr id="15" name="Shape 13"/>
          <p:cNvSpPr/>
          <p:nvPr/>
        </p:nvSpPr>
        <p:spPr>
          <a:xfrm>
            <a:off x="1325880" y="2039112"/>
            <a:ext cx="73152" cy="603504"/>
          </a:xfrm>
          <a:prstGeom prst="rect">
            <a:avLst/>
          </a:prstGeom>
          <a:solidFill>
            <a:srgbClr val="F4A300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16" name="Text 14"/>
          <p:cNvSpPr/>
          <p:nvPr/>
        </p:nvSpPr>
        <p:spPr>
          <a:xfrm>
            <a:off x="1508760" y="2039112"/>
            <a:ext cx="2011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CO" sz="1300" b="1" noProof="0" dirty="0">
                <a:solidFill>
                  <a:srgbClr val="003087"/>
                </a:solidFill>
              </a:rPr>
              <a:t>Ley 1437 – CPACA</a:t>
            </a:r>
            <a:endParaRPr lang="es-CO" sz="1300" noProof="0" dirty="0"/>
          </a:p>
        </p:txBody>
      </p:sp>
      <p:sp>
        <p:nvSpPr>
          <p:cNvPr id="17" name="Text 15"/>
          <p:cNvSpPr/>
          <p:nvPr/>
        </p:nvSpPr>
        <p:spPr>
          <a:xfrm>
            <a:off x="1508760" y="233172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s-CO" sz="1000" noProof="0" dirty="0">
                <a:solidFill>
                  <a:srgbClr val="64748B"/>
                </a:solidFill>
              </a:rPr>
              <a:t>Arts. 13–33</a:t>
            </a:r>
            <a:endParaRPr lang="es-CO" sz="1000" noProof="0" dirty="0"/>
          </a:p>
        </p:txBody>
      </p:sp>
      <p:sp>
        <p:nvSpPr>
          <p:cNvPr id="18" name="Text 16"/>
          <p:cNvSpPr/>
          <p:nvPr/>
        </p:nvSpPr>
        <p:spPr>
          <a:xfrm>
            <a:off x="3657600" y="2039112"/>
            <a:ext cx="49377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CO" sz="1100" noProof="0" dirty="0">
                <a:solidFill>
                  <a:srgbClr val="1E293B"/>
                </a:solidFill>
              </a:rPr>
              <a:t>Código de Procedimiento Administrativo: regula el derecho de petición ante entidades públicas.</a:t>
            </a:r>
            <a:endParaRPr lang="es-CO" sz="1100" noProof="0" dirty="0"/>
          </a:p>
        </p:txBody>
      </p:sp>
      <p:sp>
        <p:nvSpPr>
          <p:cNvPr id="19" name="Shape 17"/>
          <p:cNvSpPr/>
          <p:nvPr/>
        </p:nvSpPr>
        <p:spPr>
          <a:xfrm>
            <a:off x="365760" y="2926080"/>
            <a:ext cx="822960" cy="658368"/>
          </a:xfrm>
          <a:prstGeom prst="rect">
            <a:avLst/>
          </a:prstGeom>
          <a:solidFill>
            <a:srgbClr val="003087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20" name="Text 18"/>
          <p:cNvSpPr/>
          <p:nvPr/>
        </p:nvSpPr>
        <p:spPr>
          <a:xfrm>
            <a:off x="365760" y="2926080"/>
            <a:ext cx="822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CO" sz="1600" b="1" noProof="0" dirty="0">
                <a:solidFill>
                  <a:srgbClr val="F4A300"/>
                </a:solidFill>
              </a:rPr>
              <a:t>2015</a:t>
            </a:r>
            <a:endParaRPr lang="es-CO" sz="1600" noProof="0" dirty="0"/>
          </a:p>
        </p:txBody>
      </p:sp>
      <p:sp>
        <p:nvSpPr>
          <p:cNvPr id="21" name="Shape 19"/>
          <p:cNvSpPr/>
          <p:nvPr/>
        </p:nvSpPr>
        <p:spPr>
          <a:xfrm>
            <a:off x="1325880" y="2953512"/>
            <a:ext cx="7406640" cy="603504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s-CO" noProof="0" dirty="0"/>
          </a:p>
        </p:txBody>
      </p:sp>
      <p:sp>
        <p:nvSpPr>
          <p:cNvPr id="22" name="Shape 20"/>
          <p:cNvSpPr/>
          <p:nvPr/>
        </p:nvSpPr>
        <p:spPr>
          <a:xfrm>
            <a:off x="1325880" y="2953512"/>
            <a:ext cx="73152" cy="603504"/>
          </a:xfrm>
          <a:prstGeom prst="rect">
            <a:avLst/>
          </a:prstGeom>
          <a:solidFill>
            <a:srgbClr val="F4A300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23" name="Text 21"/>
          <p:cNvSpPr/>
          <p:nvPr/>
        </p:nvSpPr>
        <p:spPr>
          <a:xfrm>
            <a:off x="1508760" y="2953512"/>
            <a:ext cx="2011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CO" sz="1300" b="1" noProof="0" dirty="0">
                <a:solidFill>
                  <a:srgbClr val="003087"/>
                </a:solidFill>
              </a:rPr>
              <a:t>Ley 1755</a:t>
            </a:r>
            <a:endParaRPr lang="es-CO" sz="1300" noProof="0" dirty="0"/>
          </a:p>
        </p:txBody>
      </p:sp>
      <p:sp>
        <p:nvSpPr>
          <p:cNvPr id="24" name="Text 22"/>
          <p:cNvSpPr/>
          <p:nvPr/>
        </p:nvSpPr>
        <p:spPr>
          <a:xfrm>
            <a:off x="1508760" y="324612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s-CO" sz="1000" noProof="0" dirty="0">
                <a:solidFill>
                  <a:srgbClr val="64748B"/>
                </a:solidFill>
              </a:rPr>
              <a:t>Reforma CPACA</a:t>
            </a:r>
            <a:endParaRPr lang="es-CO" sz="1000" noProof="0" dirty="0"/>
          </a:p>
        </p:txBody>
      </p:sp>
      <p:sp>
        <p:nvSpPr>
          <p:cNvPr id="25" name="Text 23"/>
          <p:cNvSpPr/>
          <p:nvPr/>
        </p:nvSpPr>
        <p:spPr>
          <a:xfrm>
            <a:off x="3657600" y="2953512"/>
            <a:ext cx="49377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CO" sz="1100" noProof="0" dirty="0">
                <a:solidFill>
                  <a:srgbClr val="1E293B"/>
                </a:solidFill>
              </a:rPr>
              <a:t>Actualiza y fortalece el derecho de petición, amplía términos y sujetos obligados.</a:t>
            </a:r>
            <a:endParaRPr lang="es-CO" sz="1100" noProof="0" dirty="0"/>
          </a:p>
        </p:txBody>
      </p:sp>
      <p:sp>
        <p:nvSpPr>
          <p:cNvPr id="26" name="Shape 24"/>
          <p:cNvSpPr/>
          <p:nvPr/>
        </p:nvSpPr>
        <p:spPr>
          <a:xfrm>
            <a:off x="365760" y="3840480"/>
            <a:ext cx="822960" cy="658368"/>
          </a:xfrm>
          <a:prstGeom prst="rect">
            <a:avLst/>
          </a:prstGeom>
          <a:solidFill>
            <a:srgbClr val="003087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27" name="Text 25"/>
          <p:cNvSpPr/>
          <p:nvPr/>
        </p:nvSpPr>
        <p:spPr>
          <a:xfrm>
            <a:off x="365760" y="3840480"/>
            <a:ext cx="822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CO" sz="1600" b="1" noProof="0" dirty="0">
                <a:solidFill>
                  <a:srgbClr val="F4A300"/>
                </a:solidFill>
              </a:rPr>
              <a:t>2019</a:t>
            </a:r>
            <a:endParaRPr lang="es-CO" sz="1600" noProof="0" dirty="0"/>
          </a:p>
        </p:txBody>
      </p:sp>
      <p:sp>
        <p:nvSpPr>
          <p:cNvPr id="28" name="Shape 26"/>
          <p:cNvSpPr/>
          <p:nvPr/>
        </p:nvSpPr>
        <p:spPr>
          <a:xfrm>
            <a:off x="1325880" y="3867912"/>
            <a:ext cx="7406640" cy="603504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s-CO" noProof="0" dirty="0"/>
          </a:p>
        </p:txBody>
      </p:sp>
      <p:sp>
        <p:nvSpPr>
          <p:cNvPr id="29" name="Shape 27"/>
          <p:cNvSpPr/>
          <p:nvPr/>
        </p:nvSpPr>
        <p:spPr>
          <a:xfrm>
            <a:off x="1325880" y="3867912"/>
            <a:ext cx="73152" cy="603504"/>
          </a:xfrm>
          <a:prstGeom prst="rect">
            <a:avLst/>
          </a:prstGeom>
          <a:solidFill>
            <a:srgbClr val="F4A300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30" name="Text 28"/>
          <p:cNvSpPr/>
          <p:nvPr/>
        </p:nvSpPr>
        <p:spPr>
          <a:xfrm>
            <a:off x="1508760" y="3867912"/>
            <a:ext cx="2011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CO" sz="1300" b="1" noProof="0" dirty="0">
                <a:solidFill>
                  <a:srgbClr val="003087"/>
                </a:solidFill>
              </a:rPr>
              <a:t>Decreto 1166</a:t>
            </a:r>
            <a:endParaRPr lang="es-CO" sz="1300" noProof="0" dirty="0"/>
          </a:p>
        </p:txBody>
      </p:sp>
      <p:sp>
        <p:nvSpPr>
          <p:cNvPr id="31" name="Text 29"/>
          <p:cNvSpPr/>
          <p:nvPr/>
        </p:nvSpPr>
        <p:spPr>
          <a:xfrm>
            <a:off x="1508760" y="416052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s-CO" sz="1000" noProof="0" dirty="0">
                <a:solidFill>
                  <a:srgbClr val="64748B"/>
                </a:solidFill>
              </a:rPr>
              <a:t>Petición verbal</a:t>
            </a:r>
            <a:endParaRPr lang="es-CO" sz="1000" noProof="0" dirty="0"/>
          </a:p>
        </p:txBody>
      </p:sp>
      <p:sp>
        <p:nvSpPr>
          <p:cNvPr id="32" name="Text 30"/>
          <p:cNvSpPr/>
          <p:nvPr/>
        </p:nvSpPr>
        <p:spPr>
          <a:xfrm>
            <a:off x="3657600" y="3867912"/>
            <a:ext cx="49377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CO" sz="1100" noProof="0" dirty="0">
                <a:solidFill>
                  <a:srgbClr val="1E293B"/>
                </a:solidFill>
              </a:rPr>
              <a:t>Reglamenta la presentación de peticiones verbales ante entidades del Estado.</a:t>
            </a:r>
            <a:endParaRPr lang="es-CO" sz="1100" noProof="0" dirty="0"/>
          </a:p>
        </p:txBody>
      </p:sp>
      <p:sp>
        <p:nvSpPr>
          <p:cNvPr id="33" name="Text 31"/>
          <p:cNvSpPr/>
          <p:nvPr/>
        </p:nvSpPr>
        <p:spPr>
          <a:xfrm>
            <a:off x="365760" y="4663440"/>
            <a:ext cx="8412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CO" sz="1000" i="1" noProof="0" dirty="0">
                <a:solidFill>
                  <a:srgbClr val="64748B"/>
                </a:solidFill>
              </a:rPr>
              <a:t>⚖  La Corte Constitucional ha ampliado el derecho de petición también a entidades privadas que prestan servicios públicos.</a:t>
            </a:r>
            <a:endParaRPr lang="es-CO" sz="1000" noProof="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3087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F4A300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4" name="Text 2"/>
          <p:cNvSpPr/>
          <p:nvPr/>
        </p:nvSpPr>
        <p:spPr>
          <a:xfrm>
            <a:off x="365760" y="0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CO" sz="2400" b="1" noProof="0" dirty="0">
                <a:solidFill>
                  <a:srgbClr val="FFFFFF"/>
                </a:solidFill>
              </a:rPr>
              <a:t>PROCESO PARA PRESENTAR UNA PQRS</a:t>
            </a:r>
            <a:endParaRPr lang="es-CO" sz="2400" noProof="0" dirty="0"/>
          </a:p>
        </p:txBody>
      </p:sp>
      <p:sp>
        <p:nvSpPr>
          <p:cNvPr id="5" name="Shape 3"/>
          <p:cNvSpPr/>
          <p:nvPr/>
        </p:nvSpPr>
        <p:spPr>
          <a:xfrm>
            <a:off x="365760" y="1051560"/>
            <a:ext cx="4114800" cy="1005840"/>
          </a:xfrm>
          <a:prstGeom prst="rect">
            <a:avLst/>
          </a:prstGeom>
          <a:solidFill>
            <a:srgbClr val="F8FAFC"/>
          </a:solidFill>
          <a:ln/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s-CO" noProof="0" dirty="0"/>
          </a:p>
        </p:txBody>
      </p:sp>
      <p:sp>
        <p:nvSpPr>
          <p:cNvPr id="6" name="Shape 4"/>
          <p:cNvSpPr/>
          <p:nvPr/>
        </p:nvSpPr>
        <p:spPr>
          <a:xfrm>
            <a:off x="475488" y="1234440"/>
            <a:ext cx="594360" cy="594360"/>
          </a:xfrm>
          <a:prstGeom prst="ellipse">
            <a:avLst/>
          </a:prstGeom>
          <a:solidFill>
            <a:srgbClr val="003087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7" name="Text 5"/>
          <p:cNvSpPr/>
          <p:nvPr/>
        </p:nvSpPr>
        <p:spPr>
          <a:xfrm>
            <a:off x="475488" y="123444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CO" sz="1800" b="1" noProof="0" dirty="0">
                <a:solidFill>
                  <a:srgbClr val="FFFFFF"/>
                </a:solidFill>
              </a:rPr>
              <a:t>1</a:t>
            </a:r>
            <a:endParaRPr lang="es-CO" sz="1800" noProof="0" dirty="0"/>
          </a:p>
        </p:txBody>
      </p:sp>
      <p:sp>
        <p:nvSpPr>
          <p:cNvPr id="8" name="Text 6"/>
          <p:cNvSpPr/>
          <p:nvPr/>
        </p:nvSpPr>
        <p:spPr>
          <a:xfrm>
            <a:off x="1170432" y="1143000"/>
            <a:ext cx="3200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CO" sz="1300" b="1" noProof="0" dirty="0">
                <a:solidFill>
                  <a:srgbClr val="003087"/>
                </a:solidFill>
              </a:rPr>
              <a:t>Identificar el tipo</a:t>
            </a:r>
            <a:endParaRPr lang="es-CO" sz="1300" noProof="0" dirty="0"/>
          </a:p>
        </p:txBody>
      </p:sp>
      <p:sp>
        <p:nvSpPr>
          <p:cNvPr id="9" name="Text 7"/>
          <p:cNvSpPr/>
          <p:nvPr/>
        </p:nvSpPr>
        <p:spPr>
          <a:xfrm>
            <a:off x="1170432" y="1490472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s-CO" sz="1050" noProof="0" dirty="0">
                <a:solidFill>
                  <a:srgbClr val="1E293B"/>
                </a:solidFill>
              </a:rPr>
              <a:t>Determina si tu solicitud es una petición, queja, reclamo o sugerencia según tu necesidad.</a:t>
            </a:r>
            <a:endParaRPr lang="es-CO" sz="1050" noProof="0" dirty="0"/>
          </a:p>
        </p:txBody>
      </p:sp>
      <p:sp>
        <p:nvSpPr>
          <p:cNvPr id="10" name="Shape 8"/>
          <p:cNvSpPr/>
          <p:nvPr/>
        </p:nvSpPr>
        <p:spPr>
          <a:xfrm>
            <a:off x="365760" y="2286000"/>
            <a:ext cx="4114800" cy="1005840"/>
          </a:xfrm>
          <a:prstGeom prst="rect">
            <a:avLst/>
          </a:prstGeom>
          <a:solidFill>
            <a:srgbClr val="F8FAFC"/>
          </a:solidFill>
          <a:ln/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s-CO" noProof="0" dirty="0"/>
          </a:p>
        </p:txBody>
      </p:sp>
      <p:sp>
        <p:nvSpPr>
          <p:cNvPr id="11" name="Shape 9"/>
          <p:cNvSpPr/>
          <p:nvPr/>
        </p:nvSpPr>
        <p:spPr>
          <a:xfrm>
            <a:off x="475488" y="2468880"/>
            <a:ext cx="594360" cy="594360"/>
          </a:xfrm>
          <a:prstGeom prst="ellipse">
            <a:avLst/>
          </a:prstGeom>
          <a:solidFill>
            <a:srgbClr val="003087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12" name="Text 10"/>
          <p:cNvSpPr/>
          <p:nvPr/>
        </p:nvSpPr>
        <p:spPr>
          <a:xfrm>
            <a:off x="475488" y="246888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CO" sz="1800" b="1" noProof="0" dirty="0">
                <a:solidFill>
                  <a:srgbClr val="FFFFFF"/>
                </a:solidFill>
              </a:rPr>
              <a:t>2</a:t>
            </a:r>
            <a:endParaRPr lang="es-CO" sz="1800" noProof="0" dirty="0"/>
          </a:p>
        </p:txBody>
      </p:sp>
      <p:sp>
        <p:nvSpPr>
          <p:cNvPr id="13" name="Text 11"/>
          <p:cNvSpPr/>
          <p:nvPr/>
        </p:nvSpPr>
        <p:spPr>
          <a:xfrm>
            <a:off x="1170432" y="2377440"/>
            <a:ext cx="3200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CO" sz="1300" b="1" noProof="0" dirty="0">
                <a:solidFill>
                  <a:srgbClr val="003087"/>
                </a:solidFill>
              </a:rPr>
              <a:t>Elegir el canal</a:t>
            </a:r>
            <a:endParaRPr lang="es-CO" sz="1300" noProof="0" dirty="0"/>
          </a:p>
        </p:txBody>
      </p:sp>
      <p:sp>
        <p:nvSpPr>
          <p:cNvPr id="14" name="Text 12"/>
          <p:cNvSpPr/>
          <p:nvPr/>
        </p:nvSpPr>
        <p:spPr>
          <a:xfrm>
            <a:off x="1170432" y="2724912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s-CO" sz="1050" noProof="0" dirty="0">
                <a:solidFill>
                  <a:srgbClr val="1E293B"/>
                </a:solidFill>
              </a:rPr>
              <a:t>Presencial, virtual (portal web), correo electrónico, teléfono o escrito físico.</a:t>
            </a:r>
            <a:endParaRPr lang="es-CO" sz="1050" noProof="0" dirty="0"/>
          </a:p>
        </p:txBody>
      </p:sp>
      <p:sp>
        <p:nvSpPr>
          <p:cNvPr id="15" name="Shape 13"/>
          <p:cNvSpPr/>
          <p:nvPr/>
        </p:nvSpPr>
        <p:spPr>
          <a:xfrm>
            <a:off x="365760" y="3520440"/>
            <a:ext cx="4114800" cy="1005840"/>
          </a:xfrm>
          <a:prstGeom prst="rect">
            <a:avLst/>
          </a:prstGeom>
          <a:solidFill>
            <a:srgbClr val="F8FAFC"/>
          </a:solidFill>
          <a:ln/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s-CO" noProof="0" dirty="0"/>
          </a:p>
        </p:txBody>
      </p:sp>
      <p:sp>
        <p:nvSpPr>
          <p:cNvPr id="16" name="Shape 14"/>
          <p:cNvSpPr/>
          <p:nvPr/>
        </p:nvSpPr>
        <p:spPr>
          <a:xfrm>
            <a:off x="475488" y="3703320"/>
            <a:ext cx="594360" cy="594360"/>
          </a:xfrm>
          <a:prstGeom prst="ellipse">
            <a:avLst/>
          </a:prstGeom>
          <a:solidFill>
            <a:srgbClr val="003087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17" name="Text 15"/>
          <p:cNvSpPr/>
          <p:nvPr/>
        </p:nvSpPr>
        <p:spPr>
          <a:xfrm>
            <a:off x="475488" y="370332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CO" sz="1800" b="1" noProof="0" dirty="0">
                <a:solidFill>
                  <a:srgbClr val="FFFFFF"/>
                </a:solidFill>
              </a:rPr>
              <a:t>3</a:t>
            </a:r>
            <a:endParaRPr lang="es-CO" sz="1800" noProof="0" dirty="0"/>
          </a:p>
        </p:txBody>
      </p:sp>
      <p:sp>
        <p:nvSpPr>
          <p:cNvPr id="18" name="Text 16"/>
          <p:cNvSpPr/>
          <p:nvPr/>
        </p:nvSpPr>
        <p:spPr>
          <a:xfrm>
            <a:off x="1170432" y="3611880"/>
            <a:ext cx="3200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CO" sz="1300" b="1" noProof="0" dirty="0">
                <a:solidFill>
                  <a:srgbClr val="003087"/>
                </a:solidFill>
              </a:rPr>
              <a:t>Redactar la PQRS</a:t>
            </a:r>
            <a:endParaRPr lang="es-CO" sz="1300" noProof="0" dirty="0"/>
          </a:p>
        </p:txBody>
      </p:sp>
      <p:sp>
        <p:nvSpPr>
          <p:cNvPr id="19" name="Text 17"/>
          <p:cNvSpPr/>
          <p:nvPr/>
        </p:nvSpPr>
        <p:spPr>
          <a:xfrm>
            <a:off x="1170432" y="3959352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s-CO" sz="1050" noProof="0" dirty="0">
                <a:solidFill>
                  <a:srgbClr val="1E293B"/>
                </a:solidFill>
              </a:rPr>
              <a:t>Incluye datos personales, hechos claros, petición concreta y documentos de soporte si aplica.</a:t>
            </a:r>
            <a:endParaRPr lang="es-CO" sz="1050" noProof="0" dirty="0"/>
          </a:p>
        </p:txBody>
      </p:sp>
      <p:sp>
        <p:nvSpPr>
          <p:cNvPr id="20" name="Shape 18"/>
          <p:cNvSpPr/>
          <p:nvPr/>
        </p:nvSpPr>
        <p:spPr>
          <a:xfrm>
            <a:off x="4846320" y="1051560"/>
            <a:ext cx="4114800" cy="1005840"/>
          </a:xfrm>
          <a:prstGeom prst="rect">
            <a:avLst/>
          </a:prstGeom>
          <a:solidFill>
            <a:srgbClr val="F8FAFC"/>
          </a:solidFill>
          <a:ln/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s-CO" noProof="0" dirty="0"/>
          </a:p>
        </p:txBody>
      </p:sp>
      <p:sp>
        <p:nvSpPr>
          <p:cNvPr id="21" name="Shape 19"/>
          <p:cNvSpPr/>
          <p:nvPr/>
        </p:nvSpPr>
        <p:spPr>
          <a:xfrm>
            <a:off x="4956048" y="1234440"/>
            <a:ext cx="594360" cy="59436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22" name="Text 20"/>
          <p:cNvSpPr/>
          <p:nvPr/>
        </p:nvSpPr>
        <p:spPr>
          <a:xfrm>
            <a:off x="4956048" y="123444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CO" sz="1800" b="1" noProof="0" dirty="0">
                <a:solidFill>
                  <a:srgbClr val="FFFFFF"/>
                </a:solidFill>
              </a:rPr>
              <a:t>4</a:t>
            </a:r>
            <a:endParaRPr lang="es-CO" sz="1800" noProof="0" dirty="0"/>
          </a:p>
        </p:txBody>
      </p:sp>
      <p:sp>
        <p:nvSpPr>
          <p:cNvPr id="23" name="Text 21"/>
          <p:cNvSpPr/>
          <p:nvPr/>
        </p:nvSpPr>
        <p:spPr>
          <a:xfrm>
            <a:off x="5650992" y="1143000"/>
            <a:ext cx="3200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CO" sz="1300" b="1" noProof="0" dirty="0">
                <a:solidFill>
                  <a:srgbClr val="003087"/>
                </a:solidFill>
              </a:rPr>
              <a:t>Radicar y guardar el número</a:t>
            </a:r>
            <a:endParaRPr lang="es-CO" sz="1300" noProof="0" dirty="0"/>
          </a:p>
        </p:txBody>
      </p:sp>
      <p:sp>
        <p:nvSpPr>
          <p:cNvPr id="24" name="Text 22"/>
          <p:cNvSpPr/>
          <p:nvPr/>
        </p:nvSpPr>
        <p:spPr>
          <a:xfrm>
            <a:off x="5650992" y="1490472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s-CO" sz="1050" noProof="0" dirty="0">
                <a:solidFill>
                  <a:srgbClr val="1E293B"/>
                </a:solidFill>
              </a:rPr>
              <a:t>La entidad debe entregar número de radicado. Consérvalo para hacer seguimiento.</a:t>
            </a:r>
            <a:endParaRPr lang="es-CO" sz="1050" noProof="0" dirty="0"/>
          </a:p>
        </p:txBody>
      </p:sp>
      <p:sp>
        <p:nvSpPr>
          <p:cNvPr id="25" name="Shape 23"/>
          <p:cNvSpPr/>
          <p:nvPr/>
        </p:nvSpPr>
        <p:spPr>
          <a:xfrm>
            <a:off x="4846320" y="2286000"/>
            <a:ext cx="4114800" cy="1005840"/>
          </a:xfrm>
          <a:prstGeom prst="rect">
            <a:avLst/>
          </a:prstGeom>
          <a:solidFill>
            <a:srgbClr val="F8FAFC"/>
          </a:solidFill>
          <a:ln/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s-CO" noProof="0" dirty="0"/>
          </a:p>
        </p:txBody>
      </p:sp>
      <p:sp>
        <p:nvSpPr>
          <p:cNvPr id="26" name="Shape 24"/>
          <p:cNvSpPr/>
          <p:nvPr/>
        </p:nvSpPr>
        <p:spPr>
          <a:xfrm>
            <a:off x="4956048" y="2468880"/>
            <a:ext cx="594360" cy="59436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27" name="Text 25"/>
          <p:cNvSpPr/>
          <p:nvPr/>
        </p:nvSpPr>
        <p:spPr>
          <a:xfrm>
            <a:off x="4956048" y="246888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CO" sz="1800" b="1" noProof="0" dirty="0">
                <a:solidFill>
                  <a:srgbClr val="FFFFFF"/>
                </a:solidFill>
              </a:rPr>
              <a:t>5</a:t>
            </a:r>
            <a:endParaRPr lang="es-CO" sz="1800" noProof="0" dirty="0"/>
          </a:p>
        </p:txBody>
      </p:sp>
      <p:sp>
        <p:nvSpPr>
          <p:cNvPr id="28" name="Text 26"/>
          <p:cNvSpPr/>
          <p:nvPr/>
        </p:nvSpPr>
        <p:spPr>
          <a:xfrm>
            <a:off x="5650992" y="2377440"/>
            <a:ext cx="3200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CO" sz="1300" b="1" noProof="0" dirty="0">
                <a:solidFill>
                  <a:srgbClr val="003087"/>
                </a:solidFill>
              </a:rPr>
              <a:t>Esperar la respuesta</a:t>
            </a:r>
            <a:endParaRPr lang="es-CO" sz="1300" noProof="0" dirty="0"/>
          </a:p>
        </p:txBody>
      </p:sp>
      <p:sp>
        <p:nvSpPr>
          <p:cNvPr id="29" name="Text 27"/>
          <p:cNvSpPr/>
          <p:nvPr/>
        </p:nvSpPr>
        <p:spPr>
          <a:xfrm>
            <a:off x="5650992" y="2724912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s-CO" sz="1050" noProof="0" dirty="0">
                <a:solidFill>
                  <a:srgbClr val="1E293B"/>
                </a:solidFill>
              </a:rPr>
              <a:t>La entidad tiene 15 días hábiles para responder (30 días en casos especiales).</a:t>
            </a:r>
            <a:endParaRPr lang="es-CO" sz="1050" noProof="0" dirty="0"/>
          </a:p>
        </p:txBody>
      </p:sp>
      <p:sp>
        <p:nvSpPr>
          <p:cNvPr id="30" name="Shape 28"/>
          <p:cNvSpPr/>
          <p:nvPr/>
        </p:nvSpPr>
        <p:spPr>
          <a:xfrm>
            <a:off x="4846320" y="3520440"/>
            <a:ext cx="4114800" cy="1005840"/>
          </a:xfrm>
          <a:prstGeom prst="rect">
            <a:avLst/>
          </a:prstGeom>
          <a:solidFill>
            <a:srgbClr val="F8FAFC"/>
          </a:solidFill>
          <a:ln/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s-CO" noProof="0" dirty="0"/>
          </a:p>
        </p:txBody>
      </p:sp>
      <p:sp>
        <p:nvSpPr>
          <p:cNvPr id="31" name="Shape 29"/>
          <p:cNvSpPr/>
          <p:nvPr/>
        </p:nvSpPr>
        <p:spPr>
          <a:xfrm>
            <a:off x="4956048" y="3703320"/>
            <a:ext cx="594360" cy="594360"/>
          </a:xfrm>
          <a:prstGeom prst="ellipse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32" name="Text 30"/>
          <p:cNvSpPr/>
          <p:nvPr/>
        </p:nvSpPr>
        <p:spPr>
          <a:xfrm>
            <a:off x="4956048" y="370332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CO" sz="1800" b="1" noProof="0" dirty="0">
                <a:solidFill>
                  <a:srgbClr val="FFFFFF"/>
                </a:solidFill>
              </a:rPr>
              <a:t>6</a:t>
            </a:r>
            <a:endParaRPr lang="es-CO" sz="1800" noProof="0" dirty="0"/>
          </a:p>
        </p:txBody>
      </p:sp>
      <p:sp>
        <p:nvSpPr>
          <p:cNvPr id="33" name="Text 31"/>
          <p:cNvSpPr/>
          <p:nvPr/>
        </p:nvSpPr>
        <p:spPr>
          <a:xfrm>
            <a:off x="5650992" y="3611880"/>
            <a:ext cx="3200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CO" sz="1300" b="1" noProof="0" dirty="0">
                <a:solidFill>
                  <a:srgbClr val="003087"/>
                </a:solidFill>
              </a:rPr>
              <a:t>Hacer seguimiento</a:t>
            </a:r>
            <a:endParaRPr lang="es-CO" sz="1300" noProof="0" dirty="0"/>
          </a:p>
        </p:txBody>
      </p:sp>
      <p:sp>
        <p:nvSpPr>
          <p:cNvPr id="34" name="Text 32"/>
          <p:cNvSpPr/>
          <p:nvPr/>
        </p:nvSpPr>
        <p:spPr>
          <a:xfrm>
            <a:off x="5650992" y="3959352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s-CO" sz="1050" noProof="0" dirty="0">
                <a:solidFill>
                  <a:srgbClr val="1E293B"/>
                </a:solidFill>
              </a:rPr>
              <a:t>Si no hay respuesta, puedes acudir a la Defensoría del Pueblo o interponer acción de tutela.</a:t>
            </a:r>
            <a:endParaRPr lang="es-CO" sz="1050" noProof="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308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0" y="3200400"/>
            <a:ext cx="3657600" cy="3657600"/>
          </a:xfrm>
          <a:prstGeom prst="ellipse">
            <a:avLst/>
          </a:prstGeom>
          <a:solidFill>
            <a:srgbClr val="FFFFFF">
              <a:alpha val="8000"/>
            </a:srgbClr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F4A300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4" name="Text 2"/>
          <p:cNvSpPr/>
          <p:nvPr/>
        </p:nvSpPr>
        <p:spPr>
          <a:xfrm>
            <a:off x="365760" y="274320"/>
            <a:ext cx="7772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CO" sz="2600" b="1" noProof="0" dirty="0">
                <a:solidFill>
                  <a:srgbClr val="FFFFFF"/>
                </a:solidFill>
              </a:rPr>
              <a:t>TÉRMINOS DE RESPUESTA Y DERECHOS</a:t>
            </a:r>
            <a:endParaRPr lang="es-CO" sz="2600" noProof="0" dirty="0"/>
          </a:p>
        </p:txBody>
      </p:sp>
      <p:sp>
        <p:nvSpPr>
          <p:cNvPr id="5" name="Shape 3"/>
          <p:cNvSpPr/>
          <p:nvPr/>
        </p:nvSpPr>
        <p:spPr>
          <a:xfrm>
            <a:off x="365760" y="1188720"/>
            <a:ext cx="3794760" cy="502920"/>
          </a:xfrm>
          <a:prstGeom prst="rect">
            <a:avLst/>
          </a:prstGeom>
          <a:solidFill>
            <a:srgbClr val="F4A300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6" name="Text 4"/>
          <p:cNvSpPr/>
          <p:nvPr/>
        </p:nvSpPr>
        <p:spPr>
          <a:xfrm>
            <a:off x="475488" y="1188720"/>
            <a:ext cx="3657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CO" sz="1200" b="1" noProof="0" dirty="0">
                <a:solidFill>
                  <a:srgbClr val="003087"/>
                </a:solidFill>
              </a:rPr>
              <a:t>Tipo de PQRS</a:t>
            </a:r>
            <a:endParaRPr lang="es-CO" sz="1200" noProof="0" dirty="0"/>
          </a:p>
        </p:txBody>
      </p:sp>
      <p:sp>
        <p:nvSpPr>
          <p:cNvPr id="7" name="Shape 5"/>
          <p:cNvSpPr/>
          <p:nvPr/>
        </p:nvSpPr>
        <p:spPr>
          <a:xfrm>
            <a:off x="4297680" y="1188720"/>
            <a:ext cx="2240280" cy="502920"/>
          </a:xfrm>
          <a:prstGeom prst="rect">
            <a:avLst/>
          </a:prstGeom>
          <a:solidFill>
            <a:srgbClr val="F4A300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8" name="Text 6"/>
          <p:cNvSpPr/>
          <p:nvPr/>
        </p:nvSpPr>
        <p:spPr>
          <a:xfrm>
            <a:off x="4407408" y="1188720"/>
            <a:ext cx="2103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CO" sz="1200" b="1" noProof="0" dirty="0">
                <a:solidFill>
                  <a:srgbClr val="003087"/>
                </a:solidFill>
              </a:rPr>
              <a:t>Término</a:t>
            </a:r>
            <a:endParaRPr lang="es-CO" sz="1200" noProof="0" dirty="0"/>
          </a:p>
        </p:txBody>
      </p:sp>
      <p:sp>
        <p:nvSpPr>
          <p:cNvPr id="9" name="Shape 7"/>
          <p:cNvSpPr/>
          <p:nvPr/>
        </p:nvSpPr>
        <p:spPr>
          <a:xfrm>
            <a:off x="6675120" y="1188720"/>
            <a:ext cx="2514600" cy="502920"/>
          </a:xfrm>
          <a:prstGeom prst="rect">
            <a:avLst/>
          </a:prstGeom>
          <a:solidFill>
            <a:srgbClr val="F4A300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10" name="Text 8"/>
          <p:cNvSpPr/>
          <p:nvPr/>
        </p:nvSpPr>
        <p:spPr>
          <a:xfrm>
            <a:off x="6784848" y="118872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CO" sz="1200" b="1" noProof="0" dirty="0">
                <a:solidFill>
                  <a:srgbClr val="003087"/>
                </a:solidFill>
              </a:rPr>
              <a:t>Base legal</a:t>
            </a:r>
            <a:endParaRPr lang="es-CO" sz="1200" noProof="0" dirty="0"/>
          </a:p>
        </p:txBody>
      </p:sp>
      <p:sp>
        <p:nvSpPr>
          <p:cNvPr id="11" name="Shape 9"/>
          <p:cNvSpPr/>
          <p:nvPr/>
        </p:nvSpPr>
        <p:spPr>
          <a:xfrm>
            <a:off x="365760" y="1737360"/>
            <a:ext cx="3794760" cy="502920"/>
          </a:xfrm>
          <a:prstGeom prst="rect">
            <a:avLst/>
          </a:prstGeom>
          <a:solidFill>
            <a:srgbClr val="163270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12" name="Text 10"/>
          <p:cNvSpPr/>
          <p:nvPr/>
        </p:nvSpPr>
        <p:spPr>
          <a:xfrm>
            <a:off x="475488" y="1737360"/>
            <a:ext cx="3657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CO" sz="1100" noProof="0" dirty="0">
                <a:solidFill>
                  <a:srgbClr val="FFFFFF"/>
                </a:solidFill>
              </a:rPr>
              <a:t>Petición general</a:t>
            </a:r>
            <a:endParaRPr lang="es-CO" sz="1100" noProof="0" dirty="0"/>
          </a:p>
        </p:txBody>
      </p:sp>
      <p:sp>
        <p:nvSpPr>
          <p:cNvPr id="13" name="Shape 11"/>
          <p:cNvSpPr/>
          <p:nvPr/>
        </p:nvSpPr>
        <p:spPr>
          <a:xfrm>
            <a:off x="4297680" y="1737360"/>
            <a:ext cx="2240280" cy="502920"/>
          </a:xfrm>
          <a:prstGeom prst="rect">
            <a:avLst/>
          </a:prstGeom>
          <a:solidFill>
            <a:srgbClr val="163270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14" name="Text 12"/>
          <p:cNvSpPr/>
          <p:nvPr/>
        </p:nvSpPr>
        <p:spPr>
          <a:xfrm>
            <a:off x="4407408" y="1737360"/>
            <a:ext cx="2103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CO" sz="1100" noProof="0" dirty="0">
                <a:solidFill>
                  <a:srgbClr val="FFFFFF"/>
                </a:solidFill>
              </a:rPr>
              <a:t>15 días hábiles</a:t>
            </a:r>
            <a:endParaRPr lang="es-CO" sz="1100" noProof="0" dirty="0"/>
          </a:p>
        </p:txBody>
      </p:sp>
      <p:sp>
        <p:nvSpPr>
          <p:cNvPr id="15" name="Shape 13"/>
          <p:cNvSpPr/>
          <p:nvPr/>
        </p:nvSpPr>
        <p:spPr>
          <a:xfrm>
            <a:off x="6675120" y="1737360"/>
            <a:ext cx="2514600" cy="502920"/>
          </a:xfrm>
          <a:prstGeom prst="rect">
            <a:avLst/>
          </a:prstGeom>
          <a:solidFill>
            <a:srgbClr val="163270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16" name="Text 14"/>
          <p:cNvSpPr/>
          <p:nvPr/>
        </p:nvSpPr>
        <p:spPr>
          <a:xfrm>
            <a:off x="6784848" y="173736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CO" sz="1100" noProof="0" dirty="0">
                <a:solidFill>
                  <a:srgbClr val="FFFFFF"/>
                </a:solidFill>
              </a:rPr>
              <a:t>Art. 14 Ley 1437</a:t>
            </a:r>
            <a:endParaRPr lang="es-CO" sz="1100" noProof="0" dirty="0"/>
          </a:p>
        </p:txBody>
      </p:sp>
      <p:sp>
        <p:nvSpPr>
          <p:cNvPr id="17" name="Shape 15"/>
          <p:cNvSpPr/>
          <p:nvPr/>
        </p:nvSpPr>
        <p:spPr>
          <a:xfrm>
            <a:off x="365760" y="2286000"/>
            <a:ext cx="3794760" cy="502920"/>
          </a:xfrm>
          <a:prstGeom prst="rect">
            <a:avLst/>
          </a:prstGeom>
          <a:solidFill>
            <a:srgbClr val="1A3A6E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18" name="Text 16"/>
          <p:cNvSpPr/>
          <p:nvPr/>
        </p:nvSpPr>
        <p:spPr>
          <a:xfrm>
            <a:off x="475488" y="2286000"/>
            <a:ext cx="3657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CO" sz="1100" noProof="0" dirty="0">
                <a:solidFill>
                  <a:srgbClr val="FFFFFF"/>
                </a:solidFill>
              </a:rPr>
              <a:t>Petición de documentos</a:t>
            </a:r>
            <a:endParaRPr lang="es-CO" sz="1100" noProof="0" dirty="0"/>
          </a:p>
        </p:txBody>
      </p:sp>
      <p:sp>
        <p:nvSpPr>
          <p:cNvPr id="19" name="Shape 17"/>
          <p:cNvSpPr/>
          <p:nvPr/>
        </p:nvSpPr>
        <p:spPr>
          <a:xfrm>
            <a:off x="4297680" y="2286000"/>
            <a:ext cx="2240280" cy="502920"/>
          </a:xfrm>
          <a:prstGeom prst="rect">
            <a:avLst/>
          </a:prstGeom>
          <a:solidFill>
            <a:srgbClr val="1A3A6E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20" name="Text 18"/>
          <p:cNvSpPr/>
          <p:nvPr/>
        </p:nvSpPr>
        <p:spPr>
          <a:xfrm>
            <a:off x="4407408" y="2286000"/>
            <a:ext cx="2103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CO" sz="1100" noProof="0" dirty="0">
                <a:solidFill>
                  <a:srgbClr val="FFFFFF"/>
                </a:solidFill>
              </a:rPr>
              <a:t>10 días hábiles</a:t>
            </a:r>
            <a:endParaRPr lang="es-CO" sz="1100" noProof="0" dirty="0"/>
          </a:p>
        </p:txBody>
      </p:sp>
      <p:sp>
        <p:nvSpPr>
          <p:cNvPr id="21" name="Shape 19"/>
          <p:cNvSpPr/>
          <p:nvPr/>
        </p:nvSpPr>
        <p:spPr>
          <a:xfrm>
            <a:off x="6675120" y="2286000"/>
            <a:ext cx="2514600" cy="502920"/>
          </a:xfrm>
          <a:prstGeom prst="rect">
            <a:avLst/>
          </a:prstGeom>
          <a:solidFill>
            <a:srgbClr val="1A3A6E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22" name="Text 20"/>
          <p:cNvSpPr/>
          <p:nvPr/>
        </p:nvSpPr>
        <p:spPr>
          <a:xfrm>
            <a:off x="6784848" y="228600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CO" sz="1100" noProof="0" dirty="0">
                <a:solidFill>
                  <a:srgbClr val="FFFFFF"/>
                </a:solidFill>
              </a:rPr>
              <a:t>Art. 14 Ley 1437</a:t>
            </a:r>
            <a:endParaRPr lang="es-CO" sz="1100" noProof="0" dirty="0"/>
          </a:p>
        </p:txBody>
      </p:sp>
      <p:sp>
        <p:nvSpPr>
          <p:cNvPr id="23" name="Shape 21"/>
          <p:cNvSpPr/>
          <p:nvPr/>
        </p:nvSpPr>
        <p:spPr>
          <a:xfrm>
            <a:off x="365760" y="2834640"/>
            <a:ext cx="3794760" cy="502920"/>
          </a:xfrm>
          <a:prstGeom prst="rect">
            <a:avLst/>
          </a:prstGeom>
          <a:solidFill>
            <a:srgbClr val="163270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24" name="Text 22"/>
          <p:cNvSpPr/>
          <p:nvPr/>
        </p:nvSpPr>
        <p:spPr>
          <a:xfrm>
            <a:off x="475488" y="2834640"/>
            <a:ext cx="3657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CO" sz="1100" noProof="0" dirty="0">
                <a:solidFill>
                  <a:srgbClr val="FFFFFF"/>
                </a:solidFill>
              </a:rPr>
              <a:t>Petición entre entidades</a:t>
            </a:r>
            <a:endParaRPr lang="es-CO" sz="1100" noProof="0" dirty="0"/>
          </a:p>
        </p:txBody>
      </p:sp>
      <p:sp>
        <p:nvSpPr>
          <p:cNvPr id="25" name="Shape 23"/>
          <p:cNvSpPr/>
          <p:nvPr/>
        </p:nvSpPr>
        <p:spPr>
          <a:xfrm>
            <a:off x="4297680" y="2834640"/>
            <a:ext cx="2240280" cy="502920"/>
          </a:xfrm>
          <a:prstGeom prst="rect">
            <a:avLst/>
          </a:prstGeom>
          <a:solidFill>
            <a:srgbClr val="163270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26" name="Text 24"/>
          <p:cNvSpPr/>
          <p:nvPr/>
        </p:nvSpPr>
        <p:spPr>
          <a:xfrm>
            <a:off x="4407408" y="2834640"/>
            <a:ext cx="2103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CO" sz="1100" noProof="0" dirty="0">
                <a:solidFill>
                  <a:srgbClr val="FFFFFF"/>
                </a:solidFill>
              </a:rPr>
              <a:t>10 días hábiles</a:t>
            </a:r>
            <a:endParaRPr lang="es-CO" sz="1100" noProof="0" dirty="0"/>
          </a:p>
        </p:txBody>
      </p:sp>
      <p:sp>
        <p:nvSpPr>
          <p:cNvPr id="27" name="Shape 25"/>
          <p:cNvSpPr/>
          <p:nvPr/>
        </p:nvSpPr>
        <p:spPr>
          <a:xfrm>
            <a:off x="6675120" y="2834640"/>
            <a:ext cx="2514600" cy="502920"/>
          </a:xfrm>
          <a:prstGeom prst="rect">
            <a:avLst/>
          </a:prstGeom>
          <a:solidFill>
            <a:srgbClr val="163270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28" name="Text 26"/>
          <p:cNvSpPr/>
          <p:nvPr/>
        </p:nvSpPr>
        <p:spPr>
          <a:xfrm>
            <a:off x="6784848" y="283464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CO" sz="1100" noProof="0" dirty="0">
                <a:solidFill>
                  <a:srgbClr val="FFFFFF"/>
                </a:solidFill>
              </a:rPr>
              <a:t>Art. 14 Ley 1437</a:t>
            </a:r>
            <a:endParaRPr lang="es-CO" sz="1100" noProof="0" dirty="0"/>
          </a:p>
        </p:txBody>
      </p:sp>
      <p:sp>
        <p:nvSpPr>
          <p:cNvPr id="29" name="Shape 27"/>
          <p:cNvSpPr/>
          <p:nvPr/>
        </p:nvSpPr>
        <p:spPr>
          <a:xfrm>
            <a:off x="365760" y="3383280"/>
            <a:ext cx="3794760" cy="502920"/>
          </a:xfrm>
          <a:prstGeom prst="rect">
            <a:avLst/>
          </a:prstGeom>
          <a:solidFill>
            <a:srgbClr val="1A3A6E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30" name="Text 28"/>
          <p:cNvSpPr/>
          <p:nvPr/>
        </p:nvSpPr>
        <p:spPr>
          <a:xfrm>
            <a:off x="475488" y="3383280"/>
            <a:ext cx="3657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CO" sz="1100" noProof="0" dirty="0">
                <a:solidFill>
                  <a:srgbClr val="FFFFFF"/>
                </a:solidFill>
              </a:rPr>
              <a:t>Queja / Reclamo</a:t>
            </a:r>
            <a:endParaRPr lang="es-CO" sz="1100" noProof="0" dirty="0"/>
          </a:p>
        </p:txBody>
      </p:sp>
      <p:sp>
        <p:nvSpPr>
          <p:cNvPr id="31" name="Shape 29"/>
          <p:cNvSpPr/>
          <p:nvPr/>
        </p:nvSpPr>
        <p:spPr>
          <a:xfrm>
            <a:off x="4297680" y="3383280"/>
            <a:ext cx="2240280" cy="502920"/>
          </a:xfrm>
          <a:prstGeom prst="rect">
            <a:avLst/>
          </a:prstGeom>
          <a:solidFill>
            <a:srgbClr val="1A3A6E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32" name="Text 30"/>
          <p:cNvSpPr/>
          <p:nvPr/>
        </p:nvSpPr>
        <p:spPr>
          <a:xfrm>
            <a:off x="4407408" y="3383280"/>
            <a:ext cx="2103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CO" sz="1100" noProof="0" dirty="0">
                <a:solidFill>
                  <a:srgbClr val="FFFFFF"/>
                </a:solidFill>
              </a:rPr>
              <a:t>15 días hábiles</a:t>
            </a:r>
            <a:endParaRPr lang="es-CO" sz="1100" noProof="0" dirty="0"/>
          </a:p>
        </p:txBody>
      </p:sp>
      <p:sp>
        <p:nvSpPr>
          <p:cNvPr id="33" name="Shape 31"/>
          <p:cNvSpPr/>
          <p:nvPr/>
        </p:nvSpPr>
        <p:spPr>
          <a:xfrm>
            <a:off x="6675120" y="3383280"/>
            <a:ext cx="2514600" cy="502920"/>
          </a:xfrm>
          <a:prstGeom prst="rect">
            <a:avLst/>
          </a:prstGeom>
          <a:solidFill>
            <a:srgbClr val="1A3A6E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34" name="Text 32"/>
          <p:cNvSpPr/>
          <p:nvPr/>
        </p:nvSpPr>
        <p:spPr>
          <a:xfrm>
            <a:off x="6784848" y="338328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CO" sz="1100" noProof="0" dirty="0">
                <a:solidFill>
                  <a:srgbClr val="FFFFFF"/>
                </a:solidFill>
              </a:rPr>
              <a:t>Art. 14 Ley 1437</a:t>
            </a:r>
            <a:endParaRPr lang="es-CO" sz="1100" noProof="0" dirty="0"/>
          </a:p>
        </p:txBody>
      </p:sp>
      <p:sp>
        <p:nvSpPr>
          <p:cNvPr id="35" name="Shape 33"/>
          <p:cNvSpPr/>
          <p:nvPr/>
        </p:nvSpPr>
        <p:spPr>
          <a:xfrm>
            <a:off x="365760" y="3931920"/>
            <a:ext cx="3794760" cy="502920"/>
          </a:xfrm>
          <a:prstGeom prst="rect">
            <a:avLst/>
          </a:prstGeom>
          <a:solidFill>
            <a:srgbClr val="163270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36" name="Text 34"/>
          <p:cNvSpPr/>
          <p:nvPr/>
        </p:nvSpPr>
        <p:spPr>
          <a:xfrm>
            <a:off x="475488" y="3931920"/>
            <a:ext cx="3657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CO" sz="1100" noProof="0" dirty="0">
                <a:solidFill>
                  <a:srgbClr val="FFFFFF"/>
                </a:solidFill>
              </a:rPr>
              <a:t>Respuesta parcial + remisión</a:t>
            </a:r>
            <a:endParaRPr lang="es-CO" sz="1100" noProof="0" dirty="0"/>
          </a:p>
        </p:txBody>
      </p:sp>
      <p:sp>
        <p:nvSpPr>
          <p:cNvPr id="37" name="Shape 35"/>
          <p:cNvSpPr/>
          <p:nvPr/>
        </p:nvSpPr>
        <p:spPr>
          <a:xfrm>
            <a:off x="4297680" y="3931920"/>
            <a:ext cx="2240280" cy="502920"/>
          </a:xfrm>
          <a:prstGeom prst="rect">
            <a:avLst/>
          </a:prstGeom>
          <a:solidFill>
            <a:srgbClr val="163270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38" name="Text 36"/>
          <p:cNvSpPr/>
          <p:nvPr/>
        </p:nvSpPr>
        <p:spPr>
          <a:xfrm>
            <a:off x="4407408" y="3931920"/>
            <a:ext cx="2103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CO" sz="1100" noProof="0" dirty="0">
                <a:solidFill>
                  <a:srgbClr val="FFFFFF"/>
                </a:solidFill>
              </a:rPr>
              <a:t>5 días hábiles</a:t>
            </a:r>
            <a:endParaRPr lang="es-CO" sz="1100" noProof="0" dirty="0"/>
          </a:p>
        </p:txBody>
      </p:sp>
      <p:sp>
        <p:nvSpPr>
          <p:cNvPr id="39" name="Shape 37"/>
          <p:cNvSpPr/>
          <p:nvPr/>
        </p:nvSpPr>
        <p:spPr>
          <a:xfrm>
            <a:off x="6675120" y="3931920"/>
            <a:ext cx="2514600" cy="502920"/>
          </a:xfrm>
          <a:prstGeom prst="rect">
            <a:avLst/>
          </a:prstGeom>
          <a:solidFill>
            <a:srgbClr val="163270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40" name="Text 38"/>
          <p:cNvSpPr/>
          <p:nvPr/>
        </p:nvSpPr>
        <p:spPr>
          <a:xfrm>
            <a:off x="6784848" y="393192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CO" sz="1100" noProof="0" dirty="0">
                <a:solidFill>
                  <a:srgbClr val="FFFFFF"/>
                </a:solidFill>
              </a:rPr>
              <a:t>Art. 21 Ley 1437</a:t>
            </a:r>
            <a:endParaRPr lang="es-CO" sz="1100" noProof="0" dirty="0"/>
          </a:p>
        </p:txBody>
      </p:sp>
      <p:sp>
        <p:nvSpPr>
          <p:cNvPr id="41" name="Text 39"/>
          <p:cNvSpPr/>
          <p:nvPr/>
        </p:nvSpPr>
        <p:spPr>
          <a:xfrm>
            <a:off x="365760" y="4663440"/>
            <a:ext cx="8412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CO" sz="1000" i="1" noProof="0" dirty="0">
                <a:solidFill>
                  <a:srgbClr val="F4A300"/>
                </a:solidFill>
              </a:rPr>
              <a:t>⚠  Si la entidad no responde en el término establecido, el ciudadano puede interponer acción de tutela por vulneración del derecho fundamental de petición.</a:t>
            </a:r>
            <a:endParaRPr lang="es-CO" sz="1000" noProof="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3087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4" name="Text 2"/>
          <p:cNvSpPr/>
          <p:nvPr/>
        </p:nvSpPr>
        <p:spPr>
          <a:xfrm>
            <a:off x="365760" y="0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CO" sz="2800" b="1" noProof="0" dirty="0">
                <a:solidFill>
                  <a:srgbClr val="FFFFFF"/>
                </a:solidFill>
              </a:rPr>
              <a:t>CANALES DE ATENCIÓN</a:t>
            </a:r>
            <a:endParaRPr lang="es-CO" sz="2800" noProof="0" dirty="0"/>
          </a:p>
        </p:txBody>
      </p:sp>
      <p:sp>
        <p:nvSpPr>
          <p:cNvPr id="5" name="Shape 3"/>
          <p:cNvSpPr/>
          <p:nvPr/>
        </p:nvSpPr>
        <p:spPr>
          <a:xfrm>
            <a:off x="320040" y="1051560"/>
            <a:ext cx="2743200" cy="1645920"/>
          </a:xfrm>
          <a:prstGeom prst="rect">
            <a:avLst/>
          </a:prstGeom>
          <a:solidFill>
            <a:srgbClr val="F8FAFC"/>
          </a:solidFill>
          <a:ln/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s-CO" noProof="0" dirty="0"/>
          </a:p>
        </p:txBody>
      </p:sp>
      <p:sp>
        <p:nvSpPr>
          <p:cNvPr id="6" name="Shape 4"/>
          <p:cNvSpPr/>
          <p:nvPr/>
        </p:nvSpPr>
        <p:spPr>
          <a:xfrm>
            <a:off x="320040" y="1051560"/>
            <a:ext cx="2743200" cy="64008"/>
          </a:xfrm>
          <a:prstGeom prst="rect">
            <a:avLst/>
          </a:prstGeom>
          <a:solidFill>
            <a:srgbClr val="003087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7" name="Text 5"/>
          <p:cNvSpPr/>
          <p:nvPr/>
        </p:nvSpPr>
        <p:spPr>
          <a:xfrm>
            <a:off x="320040" y="1188720"/>
            <a:ext cx="2743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CO" sz="2800" noProof="0" dirty="0">
                <a:solidFill>
                  <a:srgbClr val="000000"/>
                </a:solidFill>
              </a:rPr>
              <a:t>🏢</a:t>
            </a:r>
            <a:endParaRPr lang="es-CO" sz="2800" noProof="0" dirty="0"/>
          </a:p>
        </p:txBody>
      </p:sp>
      <p:sp>
        <p:nvSpPr>
          <p:cNvPr id="8" name="Text 6"/>
          <p:cNvSpPr/>
          <p:nvPr/>
        </p:nvSpPr>
        <p:spPr>
          <a:xfrm>
            <a:off x="411480" y="1737360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CO" sz="1300" b="1" noProof="0" dirty="0">
                <a:solidFill>
                  <a:srgbClr val="003087"/>
                </a:solidFill>
              </a:rPr>
              <a:t>Presencial</a:t>
            </a:r>
            <a:endParaRPr lang="es-CO" sz="1300" noProof="0" dirty="0"/>
          </a:p>
        </p:txBody>
      </p:sp>
      <p:sp>
        <p:nvSpPr>
          <p:cNvPr id="9" name="Text 7"/>
          <p:cNvSpPr/>
          <p:nvPr/>
        </p:nvSpPr>
        <p:spPr>
          <a:xfrm>
            <a:off x="411480" y="2057400"/>
            <a:ext cx="25603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s-CO" sz="950" noProof="0" dirty="0">
                <a:solidFill>
                  <a:srgbClr val="1E293B"/>
                </a:solidFill>
              </a:rPr>
              <a:t>Oficinas de atención al ciudadano, puntos de servicio o ventanillas únicas de la entidad.</a:t>
            </a:r>
            <a:endParaRPr lang="es-CO" sz="950" noProof="0" dirty="0"/>
          </a:p>
        </p:txBody>
      </p:sp>
      <p:sp>
        <p:nvSpPr>
          <p:cNvPr id="10" name="Shape 8"/>
          <p:cNvSpPr/>
          <p:nvPr/>
        </p:nvSpPr>
        <p:spPr>
          <a:xfrm>
            <a:off x="3246120" y="1051560"/>
            <a:ext cx="2743200" cy="1645920"/>
          </a:xfrm>
          <a:prstGeom prst="rect">
            <a:avLst/>
          </a:prstGeom>
          <a:solidFill>
            <a:srgbClr val="F8FAFC"/>
          </a:solidFill>
          <a:ln/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s-CO" noProof="0" dirty="0"/>
          </a:p>
        </p:txBody>
      </p:sp>
      <p:sp>
        <p:nvSpPr>
          <p:cNvPr id="11" name="Shape 9"/>
          <p:cNvSpPr/>
          <p:nvPr/>
        </p:nvSpPr>
        <p:spPr>
          <a:xfrm>
            <a:off x="3246120" y="1051560"/>
            <a:ext cx="2743200" cy="64008"/>
          </a:xfrm>
          <a:prstGeom prst="rect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12" name="Text 10"/>
          <p:cNvSpPr/>
          <p:nvPr/>
        </p:nvSpPr>
        <p:spPr>
          <a:xfrm>
            <a:off x="3246120" y="1188720"/>
            <a:ext cx="2743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CO" sz="2800" noProof="0" dirty="0">
                <a:solidFill>
                  <a:srgbClr val="000000"/>
                </a:solidFill>
              </a:rPr>
              <a:t>💻</a:t>
            </a:r>
            <a:endParaRPr lang="es-CO" sz="2800" noProof="0" dirty="0"/>
          </a:p>
        </p:txBody>
      </p:sp>
      <p:sp>
        <p:nvSpPr>
          <p:cNvPr id="13" name="Text 11"/>
          <p:cNvSpPr/>
          <p:nvPr/>
        </p:nvSpPr>
        <p:spPr>
          <a:xfrm>
            <a:off x="3337560" y="1737360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CO" sz="1300" b="1" noProof="0" dirty="0">
                <a:solidFill>
                  <a:srgbClr val="003087"/>
                </a:solidFill>
              </a:rPr>
              <a:t>Virtual</a:t>
            </a:r>
            <a:endParaRPr lang="es-CO" sz="1300" noProof="0" dirty="0"/>
          </a:p>
        </p:txBody>
      </p:sp>
      <p:sp>
        <p:nvSpPr>
          <p:cNvPr id="14" name="Text 12"/>
          <p:cNvSpPr/>
          <p:nvPr/>
        </p:nvSpPr>
        <p:spPr>
          <a:xfrm>
            <a:off x="3337560" y="2057400"/>
            <a:ext cx="25603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s-CO" sz="950" noProof="0" dirty="0">
                <a:solidFill>
                  <a:srgbClr val="1E293B"/>
                </a:solidFill>
              </a:rPr>
              <a:t>Portal web institucional, formularios en línea y plataforma GOVCO del Estado colombiano.</a:t>
            </a:r>
            <a:endParaRPr lang="es-CO" sz="950" noProof="0" dirty="0"/>
          </a:p>
        </p:txBody>
      </p:sp>
      <p:sp>
        <p:nvSpPr>
          <p:cNvPr id="15" name="Shape 13"/>
          <p:cNvSpPr/>
          <p:nvPr/>
        </p:nvSpPr>
        <p:spPr>
          <a:xfrm>
            <a:off x="6172200" y="1051560"/>
            <a:ext cx="2743200" cy="1645920"/>
          </a:xfrm>
          <a:prstGeom prst="rect">
            <a:avLst/>
          </a:prstGeom>
          <a:solidFill>
            <a:srgbClr val="F8FAFC"/>
          </a:solidFill>
          <a:ln/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s-CO" noProof="0" dirty="0"/>
          </a:p>
        </p:txBody>
      </p:sp>
      <p:sp>
        <p:nvSpPr>
          <p:cNvPr id="16" name="Shape 14"/>
          <p:cNvSpPr/>
          <p:nvPr/>
        </p:nvSpPr>
        <p:spPr>
          <a:xfrm>
            <a:off x="6172200" y="1051560"/>
            <a:ext cx="2743200" cy="64008"/>
          </a:xfrm>
          <a:prstGeom prst="rect">
            <a:avLst/>
          </a:prstGeom>
          <a:solidFill>
            <a:srgbClr val="003087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17" name="Text 15"/>
          <p:cNvSpPr/>
          <p:nvPr/>
        </p:nvSpPr>
        <p:spPr>
          <a:xfrm>
            <a:off x="6172200" y="1188720"/>
            <a:ext cx="2743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CO" sz="2800" noProof="0" dirty="0">
                <a:solidFill>
                  <a:srgbClr val="000000"/>
                </a:solidFill>
              </a:rPr>
              <a:t>📧</a:t>
            </a:r>
            <a:endParaRPr lang="es-CO" sz="2800" noProof="0" dirty="0"/>
          </a:p>
        </p:txBody>
      </p:sp>
      <p:sp>
        <p:nvSpPr>
          <p:cNvPr id="18" name="Text 16"/>
          <p:cNvSpPr/>
          <p:nvPr/>
        </p:nvSpPr>
        <p:spPr>
          <a:xfrm>
            <a:off x="6263640" y="1737360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CO" sz="1300" b="1" noProof="0" dirty="0">
                <a:solidFill>
                  <a:srgbClr val="003087"/>
                </a:solidFill>
              </a:rPr>
              <a:t>Correo Electrónico</a:t>
            </a:r>
            <a:endParaRPr lang="es-CO" sz="1300" noProof="0" dirty="0"/>
          </a:p>
        </p:txBody>
      </p:sp>
      <p:sp>
        <p:nvSpPr>
          <p:cNvPr id="19" name="Text 17"/>
          <p:cNvSpPr/>
          <p:nvPr/>
        </p:nvSpPr>
        <p:spPr>
          <a:xfrm>
            <a:off x="6263640" y="2057400"/>
            <a:ext cx="25603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s-CO" sz="950" noProof="0" dirty="0">
                <a:solidFill>
                  <a:srgbClr val="1E293B"/>
                </a:solidFill>
              </a:rPr>
              <a:t>Dirección habilitada por la entidad. Se debe enviar con datos completos y asunto claro.</a:t>
            </a:r>
            <a:endParaRPr lang="es-CO" sz="950" noProof="0" dirty="0"/>
          </a:p>
        </p:txBody>
      </p:sp>
      <p:sp>
        <p:nvSpPr>
          <p:cNvPr id="20" name="Shape 18"/>
          <p:cNvSpPr/>
          <p:nvPr/>
        </p:nvSpPr>
        <p:spPr>
          <a:xfrm>
            <a:off x="320040" y="2926080"/>
            <a:ext cx="2743200" cy="1645920"/>
          </a:xfrm>
          <a:prstGeom prst="rect">
            <a:avLst/>
          </a:prstGeom>
          <a:solidFill>
            <a:srgbClr val="F8FAFC"/>
          </a:solidFill>
          <a:ln/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s-CO" noProof="0" dirty="0"/>
          </a:p>
        </p:txBody>
      </p:sp>
      <p:sp>
        <p:nvSpPr>
          <p:cNvPr id="21" name="Shape 19"/>
          <p:cNvSpPr/>
          <p:nvPr/>
        </p:nvSpPr>
        <p:spPr>
          <a:xfrm>
            <a:off x="320040" y="2926080"/>
            <a:ext cx="2743200" cy="64008"/>
          </a:xfrm>
          <a:prstGeom prst="rect">
            <a:avLst/>
          </a:prstGeom>
          <a:solidFill>
            <a:srgbClr val="003087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22" name="Text 20"/>
          <p:cNvSpPr/>
          <p:nvPr/>
        </p:nvSpPr>
        <p:spPr>
          <a:xfrm>
            <a:off x="320040" y="3063240"/>
            <a:ext cx="2743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CO" sz="2800" noProof="0" dirty="0">
                <a:solidFill>
                  <a:srgbClr val="000000"/>
                </a:solidFill>
              </a:rPr>
              <a:t>📞</a:t>
            </a:r>
            <a:endParaRPr lang="es-CO" sz="2800" noProof="0" dirty="0"/>
          </a:p>
        </p:txBody>
      </p:sp>
      <p:sp>
        <p:nvSpPr>
          <p:cNvPr id="23" name="Text 21"/>
          <p:cNvSpPr/>
          <p:nvPr/>
        </p:nvSpPr>
        <p:spPr>
          <a:xfrm>
            <a:off x="411480" y="3611880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CO" sz="1300" b="1" noProof="0" dirty="0">
                <a:solidFill>
                  <a:srgbClr val="003087"/>
                </a:solidFill>
              </a:rPr>
              <a:t>Telefónico</a:t>
            </a:r>
            <a:endParaRPr lang="es-CO" sz="1300" noProof="0" dirty="0"/>
          </a:p>
        </p:txBody>
      </p:sp>
      <p:sp>
        <p:nvSpPr>
          <p:cNvPr id="24" name="Text 22"/>
          <p:cNvSpPr/>
          <p:nvPr/>
        </p:nvSpPr>
        <p:spPr>
          <a:xfrm>
            <a:off x="411480" y="3931920"/>
            <a:ext cx="25603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s-CO" sz="950" noProof="0" dirty="0">
                <a:solidFill>
                  <a:srgbClr val="1E293B"/>
                </a:solidFill>
              </a:rPr>
              <a:t>Líneas de atención gratuita 018000 o PBX de la entidad. Se genera acta o radicado.</a:t>
            </a:r>
            <a:endParaRPr lang="es-CO" sz="950" noProof="0" dirty="0"/>
          </a:p>
        </p:txBody>
      </p:sp>
      <p:sp>
        <p:nvSpPr>
          <p:cNvPr id="25" name="Shape 23"/>
          <p:cNvSpPr/>
          <p:nvPr/>
        </p:nvSpPr>
        <p:spPr>
          <a:xfrm>
            <a:off x="3246120" y="2926080"/>
            <a:ext cx="2743200" cy="1645920"/>
          </a:xfrm>
          <a:prstGeom prst="rect">
            <a:avLst/>
          </a:prstGeom>
          <a:solidFill>
            <a:srgbClr val="F8FAFC"/>
          </a:solidFill>
          <a:ln/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s-CO" noProof="0" dirty="0"/>
          </a:p>
        </p:txBody>
      </p:sp>
      <p:sp>
        <p:nvSpPr>
          <p:cNvPr id="26" name="Shape 24"/>
          <p:cNvSpPr/>
          <p:nvPr/>
        </p:nvSpPr>
        <p:spPr>
          <a:xfrm>
            <a:off x="3246120" y="2926080"/>
            <a:ext cx="2743200" cy="64008"/>
          </a:xfrm>
          <a:prstGeom prst="rect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27" name="Text 25"/>
          <p:cNvSpPr/>
          <p:nvPr/>
        </p:nvSpPr>
        <p:spPr>
          <a:xfrm>
            <a:off x="3246120" y="3063240"/>
            <a:ext cx="2743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CO" sz="2800" noProof="0" dirty="0">
                <a:solidFill>
                  <a:srgbClr val="000000"/>
                </a:solidFill>
              </a:rPr>
              <a:t>📮</a:t>
            </a:r>
            <a:endParaRPr lang="es-CO" sz="2800" noProof="0" dirty="0"/>
          </a:p>
        </p:txBody>
      </p:sp>
      <p:sp>
        <p:nvSpPr>
          <p:cNvPr id="28" name="Text 26"/>
          <p:cNvSpPr/>
          <p:nvPr/>
        </p:nvSpPr>
        <p:spPr>
          <a:xfrm>
            <a:off x="3337560" y="3611880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CO" sz="1300" b="1" noProof="0" dirty="0">
                <a:solidFill>
                  <a:srgbClr val="003087"/>
                </a:solidFill>
              </a:rPr>
              <a:t>Escrito Físico</a:t>
            </a:r>
            <a:endParaRPr lang="es-CO" sz="1300" noProof="0" dirty="0"/>
          </a:p>
        </p:txBody>
      </p:sp>
      <p:sp>
        <p:nvSpPr>
          <p:cNvPr id="29" name="Text 27"/>
          <p:cNvSpPr/>
          <p:nvPr/>
        </p:nvSpPr>
        <p:spPr>
          <a:xfrm>
            <a:off x="3337560" y="3931920"/>
            <a:ext cx="25603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s-CO" sz="950" noProof="0" dirty="0">
                <a:solidFill>
                  <a:srgbClr val="1E293B"/>
                </a:solidFill>
              </a:rPr>
              <a:t>Carta enviada por correo certificado o entregada personalmente con firma de recibido.</a:t>
            </a:r>
            <a:endParaRPr lang="es-CO" sz="950" noProof="0" dirty="0"/>
          </a:p>
        </p:txBody>
      </p:sp>
      <p:sp>
        <p:nvSpPr>
          <p:cNvPr id="30" name="Shape 28"/>
          <p:cNvSpPr/>
          <p:nvPr/>
        </p:nvSpPr>
        <p:spPr>
          <a:xfrm>
            <a:off x="6172200" y="2926080"/>
            <a:ext cx="2743200" cy="1645920"/>
          </a:xfrm>
          <a:prstGeom prst="rect">
            <a:avLst/>
          </a:prstGeom>
          <a:solidFill>
            <a:srgbClr val="F8FAFC"/>
          </a:solidFill>
          <a:ln/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s-CO" noProof="0" dirty="0"/>
          </a:p>
        </p:txBody>
      </p:sp>
      <p:sp>
        <p:nvSpPr>
          <p:cNvPr id="31" name="Shape 29"/>
          <p:cNvSpPr/>
          <p:nvPr/>
        </p:nvSpPr>
        <p:spPr>
          <a:xfrm>
            <a:off x="6172200" y="2926080"/>
            <a:ext cx="2743200" cy="64008"/>
          </a:xfrm>
          <a:prstGeom prst="rect">
            <a:avLst/>
          </a:prstGeom>
          <a:solidFill>
            <a:srgbClr val="003087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32" name="Text 30"/>
          <p:cNvSpPr/>
          <p:nvPr/>
        </p:nvSpPr>
        <p:spPr>
          <a:xfrm>
            <a:off x="6172200" y="3063240"/>
            <a:ext cx="2743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CO" sz="2800" noProof="0" dirty="0">
                <a:solidFill>
                  <a:srgbClr val="000000"/>
                </a:solidFill>
              </a:rPr>
              <a:t>📱</a:t>
            </a:r>
            <a:endParaRPr lang="es-CO" sz="2800" noProof="0" dirty="0"/>
          </a:p>
        </p:txBody>
      </p:sp>
      <p:sp>
        <p:nvSpPr>
          <p:cNvPr id="33" name="Text 31"/>
          <p:cNvSpPr/>
          <p:nvPr/>
        </p:nvSpPr>
        <p:spPr>
          <a:xfrm>
            <a:off x="6263640" y="3611880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CO" sz="1300" b="1" noProof="0" dirty="0">
                <a:solidFill>
                  <a:srgbClr val="003087"/>
                </a:solidFill>
              </a:rPr>
              <a:t>App Móvil</a:t>
            </a:r>
            <a:endParaRPr lang="es-CO" sz="1300" noProof="0" dirty="0"/>
          </a:p>
        </p:txBody>
      </p:sp>
      <p:sp>
        <p:nvSpPr>
          <p:cNvPr id="34" name="Text 32"/>
          <p:cNvSpPr/>
          <p:nvPr/>
        </p:nvSpPr>
        <p:spPr>
          <a:xfrm>
            <a:off x="6263640" y="3931920"/>
            <a:ext cx="25603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s-CO" sz="950" noProof="0" dirty="0">
                <a:solidFill>
                  <a:srgbClr val="1E293B"/>
                </a:solidFill>
              </a:rPr>
              <a:t>Aplicaciones oficiales como 'Estado Simple' y apps propias de algunas entidades públicas.</a:t>
            </a:r>
            <a:endParaRPr lang="es-CO" sz="950" noProof="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EF2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3087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F4A300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4" name="Text 2"/>
          <p:cNvSpPr/>
          <p:nvPr/>
        </p:nvSpPr>
        <p:spPr>
          <a:xfrm>
            <a:off x="365760" y="0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CO" sz="2800" b="1" noProof="0" dirty="0">
                <a:solidFill>
                  <a:srgbClr val="FFFFFF"/>
                </a:solidFill>
              </a:rPr>
              <a:t>BUENAS PRÁCTICAS</a:t>
            </a:r>
            <a:endParaRPr lang="es-CO" sz="2800" noProof="0" dirty="0"/>
          </a:p>
        </p:txBody>
      </p:sp>
      <p:sp>
        <p:nvSpPr>
          <p:cNvPr id="5" name="Shape 3"/>
          <p:cNvSpPr/>
          <p:nvPr/>
        </p:nvSpPr>
        <p:spPr>
          <a:xfrm>
            <a:off x="274320" y="1005840"/>
            <a:ext cx="4023360" cy="38404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s-CO" noProof="0" dirty="0"/>
          </a:p>
        </p:txBody>
      </p:sp>
      <p:sp>
        <p:nvSpPr>
          <p:cNvPr id="6" name="Shape 4"/>
          <p:cNvSpPr/>
          <p:nvPr/>
        </p:nvSpPr>
        <p:spPr>
          <a:xfrm>
            <a:off x="274320" y="1005840"/>
            <a:ext cx="4023360" cy="457200"/>
          </a:xfrm>
          <a:prstGeom prst="rect">
            <a:avLst/>
          </a:prstGeom>
          <a:solidFill>
            <a:srgbClr val="003087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7" name="Text 5"/>
          <p:cNvSpPr/>
          <p:nvPr/>
        </p:nvSpPr>
        <p:spPr>
          <a:xfrm>
            <a:off x="274320" y="1005840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CO" sz="1400" b="1" noProof="0" dirty="0">
                <a:solidFill>
                  <a:srgbClr val="FFFFFF"/>
                </a:solidFill>
              </a:rPr>
              <a:t>👤  Para el Ciudadano</a:t>
            </a:r>
            <a:endParaRPr lang="es-CO" sz="1400" noProof="0" dirty="0"/>
          </a:p>
        </p:txBody>
      </p:sp>
      <p:sp>
        <p:nvSpPr>
          <p:cNvPr id="8" name="Text 6"/>
          <p:cNvSpPr/>
          <p:nvPr/>
        </p:nvSpPr>
        <p:spPr>
          <a:xfrm>
            <a:off x="457200" y="1554480"/>
            <a:ext cx="365760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s-CO" sz="1100" noProof="0" dirty="0">
                <a:solidFill>
                  <a:srgbClr val="1E293B"/>
                </a:solidFill>
              </a:rPr>
              <a:t>✔  Identificar claramente el tipo de PQRS antes de radicar</a:t>
            </a:r>
            <a:endParaRPr lang="es-CO" sz="1100" noProof="0" dirty="0"/>
          </a:p>
          <a:p>
            <a:pPr marL="0" indent="0">
              <a:buNone/>
            </a:pPr>
            <a:r>
              <a:rPr lang="es-CO" sz="1100" noProof="0" dirty="0">
                <a:solidFill>
                  <a:srgbClr val="1E293B"/>
                </a:solidFill>
              </a:rPr>
              <a:t>✔  Ser concreto, respetuoso y objetivo en la redacción</a:t>
            </a:r>
            <a:endParaRPr lang="es-CO" sz="1100" noProof="0" dirty="0"/>
          </a:p>
          <a:p>
            <a:pPr marL="0" indent="0">
              <a:buNone/>
            </a:pPr>
            <a:r>
              <a:rPr lang="es-CO" sz="1100" noProof="0" dirty="0">
                <a:solidFill>
                  <a:srgbClr val="1E293B"/>
                </a:solidFill>
              </a:rPr>
              <a:t>✔  Adjuntar documentos de soporte cuando sea necesario</a:t>
            </a:r>
            <a:endParaRPr lang="es-CO" sz="1100" noProof="0" dirty="0"/>
          </a:p>
          <a:p>
            <a:pPr marL="0" indent="0">
              <a:buNone/>
            </a:pPr>
            <a:r>
              <a:rPr lang="es-CO" sz="1100" noProof="0" dirty="0">
                <a:solidFill>
                  <a:srgbClr val="1E293B"/>
                </a:solidFill>
              </a:rPr>
              <a:t>✔  Conservar siempre el número de radicado</a:t>
            </a:r>
            <a:endParaRPr lang="es-CO" sz="1100" noProof="0" dirty="0"/>
          </a:p>
          <a:p>
            <a:pPr marL="0" indent="0">
              <a:buNone/>
            </a:pPr>
            <a:r>
              <a:rPr lang="es-CO" sz="1100" noProof="0" dirty="0">
                <a:solidFill>
                  <a:srgbClr val="1E293B"/>
                </a:solidFill>
              </a:rPr>
              <a:t>✔  Hacer seguimiento activo dentro del plazo</a:t>
            </a:r>
            <a:endParaRPr lang="es-CO" sz="1100" noProof="0" dirty="0"/>
          </a:p>
          <a:p>
            <a:pPr marL="0" indent="0">
              <a:buNone/>
            </a:pPr>
            <a:r>
              <a:rPr lang="es-CO" sz="1100" noProof="0" dirty="0">
                <a:solidFill>
                  <a:srgbClr val="1E293B"/>
                </a:solidFill>
              </a:rPr>
              <a:t>✔  Conocer los recursos legales disponibles si no hay respuesta</a:t>
            </a:r>
            <a:endParaRPr lang="es-CO" sz="1100" noProof="0" dirty="0"/>
          </a:p>
        </p:txBody>
      </p:sp>
      <p:sp>
        <p:nvSpPr>
          <p:cNvPr id="9" name="Shape 7"/>
          <p:cNvSpPr/>
          <p:nvPr/>
        </p:nvSpPr>
        <p:spPr>
          <a:xfrm>
            <a:off x="4846320" y="1005840"/>
            <a:ext cx="4023360" cy="38404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s-CO" noProof="0" dirty="0"/>
          </a:p>
        </p:txBody>
      </p:sp>
      <p:sp>
        <p:nvSpPr>
          <p:cNvPr id="10" name="Shape 8"/>
          <p:cNvSpPr/>
          <p:nvPr/>
        </p:nvSpPr>
        <p:spPr>
          <a:xfrm>
            <a:off x="4846320" y="1005840"/>
            <a:ext cx="4023360" cy="457200"/>
          </a:xfrm>
          <a:prstGeom prst="rect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11" name="Text 9"/>
          <p:cNvSpPr/>
          <p:nvPr/>
        </p:nvSpPr>
        <p:spPr>
          <a:xfrm>
            <a:off x="4846320" y="1005840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CO" sz="1400" b="1" noProof="0" dirty="0">
                <a:solidFill>
                  <a:srgbClr val="FFFFFF"/>
                </a:solidFill>
              </a:rPr>
              <a:t>🏛  Para la Entidad</a:t>
            </a:r>
            <a:endParaRPr lang="es-CO" sz="1400" noProof="0" dirty="0"/>
          </a:p>
        </p:txBody>
      </p:sp>
      <p:sp>
        <p:nvSpPr>
          <p:cNvPr id="12" name="Text 10"/>
          <p:cNvSpPr/>
          <p:nvPr/>
        </p:nvSpPr>
        <p:spPr>
          <a:xfrm>
            <a:off x="5029200" y="1554480"/>
            <a:ext cx="365760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s-CO" sz="1100" noProof="0" dirty="0">
                <a:solidFill>
                  <a:srgbClr val="1E293B"/>
                </a:solidFill>
              </a:rPr>
              <a:t>✔  Responder dentro de los términos legales establecidos</a:t>
            </a:r>
            <a:endParaRPr lang="es-CO" sz="1100" noProof="0" dirty="0"/>
          </a:p>
          <a:p>
            <a:pPr marL="0" indent="0">
              <a:buNone/>
            </a:pPr>
            <a:r>
              <a:rPr lang="es-CO" sz="1100" noProof="0" dirty="0">
                <a:solidFill>
                  <a:srgbClr val="1E293B"/>
                </a:solidFill>
              </a:rPr>
              <a:t>✔  Dar respuestas de fondo, claras y completas</a:t>
            </a:r>
            <a:endParaRPr lang="es-CO" sz="1100" noProof="0" dirty="0"/>
          </a:p>
          <a:p>
            <a:pPr marL="0" indent="0">
              <a:buNone/>
            </a:pPr>
            <a:r>
              <a:rPr lang="es-CO" sz="1100" noProof="0" dirty="0">
                <a:solidFill>
                  <a:srgbClr val="1E293B"/>
                </a:solidFill>
              </a:rPr>
              <a:t>✔  Registrar y sistematizar todas las PQRS recibidas</a:t>
            </a:r>
            <a:endParaRPr lang="es-CO" sz="1100" noProof="0" dirty="0"/>
          </a:p>
          <a:p>
            <a:pPr marL="0" indent="0">
              <a:buNone/>
            </a:pPr>
            <a:r>
              <a:rPr lang="es-CO" sz="1100" noProof="0" dirty="0">
                <a:solidFill>
                  <a:srgbClr val="1E293B"/>
                </a:solidFill>
              </a:rPr>
              <a:t>✔  Usar los datos para mejorar la prestación del servicio</a:t>
            </a:r>
            <a:endParaRPr lang="es-CO" sz="1100" noProof="0" dirty="0"/>
          </a:p>
          <a:p>
            <a:pPr marL="0" indent="0">
              <a:buNone/>
            </a:pPr>
            <a:r>
              <a:rPr lang="es-CO" sz="1100" noProof="0" dirty="0">
                <a:solidFill>
                  <a:srgbClr val="1E293B"/>
                </a:solidFill>
              </a:rPr>
              <a:t>✔  Capacitar al personal en atención al ciudadano</a:t>
            </a:r>
            <a:endParaRPr lang="es-CO" sz="1100" noProof="0" dirty="0"/>
          </a:p>
          <a:p>
            <a:pPr marL="0" indent="0">
              <a:buNone/>
            </a:pPr>
            <a:r>
              <a:rPr lang="es-CO" sz="1100" noProof="0" dirty="0">
                <a:solidFill>
                  <a:srgbClr val="1E293B"/>
                </a:solidFill>
              </a:rPr>
              <a:t>✔  Facilitar múltiples canales accesibles e inclusivos</a:t>
            </a:r>
            <a:endParaRPr lang="es-CO" sz="1100" noProof="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308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914400" y="3200400"/>
            <a:ext cx="4572000" cy="4572000"/>
          </a:xfrm>
          <a:prstGeom prst="ellipse">
            <a:avLst/>
          </a:prstGeom>
          <a:solidFill>
            <a:srgbClr val="FFFFFF">
              <a:alpha val="7000"/>
            </a:srgbClr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3" name="Shape 1"/>
          <p:cNvSpPr/>
          <p:nvPr/>
        </p:nvSpPr>
        <p:spPr>
          <a:xfrm>
            <a:off x="6400800" y="-1371600"/>
            <a:ext cx="4114800" cy="4114800"/>
          </a:xfrm>
          <a:prstGeom prst="ellipse">
            <a:avLst/>
          </a:prstGeom>
          <a:solidFill>
            <a:srgbClr val="F4A300">
              <a:alpha val="10000"/>
            </a:srgbClr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4" name="Shape 2"/>
          <p:cNvSpPr/>
          <p:nvPr/>
        </p:nvSpPr>
        <p:spPr>
          <a:xfrm>
            <a:off x="8942832" y="0"/>
            <a:ext cx="201168" cy="5143500"/>
          </a:xfrm>
          <a:prstGeom prst="rect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5" name="Shape 3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F4A300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6" name="Text 4"/>
          <p:cNvSpPr/>
          <p:nvPr/>
        </p:nvSpPr>
        <p:spPr>
          <a:xfrm>
            <a:off x="548640" y="731520"/>
            <a:ext cx="804672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CO" sz="3200" b="1" noProof="0" dirty="0">
                <a:solidFill>
                  <a:srgbClr val="FFFFFF"/>
                </a:solidFill>
              </a:rPr>
              <a:t>Las PQRS son una herramienta</a:t>
            </a:r>
            <a:endParaRPr lang="es-CO" sz="3200" noProof="0" dirty="0"/>
          </a:p>
          <a:p>
            <a:pPr marL="0" indent="0" algn="ctr">
              <a:buNone/>
            </a:pPr>
            <a:r>
              <a:rPr lang="es-CO" sz="3200" b="1" noProof="0" dirty="0">
                <a:solidFill>
                  <a:srgbClr val="FFFFFF"/>
                </a:solidFill>
              </a:rPr>
              <a:t>de participación democrática</a:t>
            </a:r>
            <a:endParaRPr lang="es-CO" sz="3200" noProof="0" dirty="0"/>
          </a:p>
        </p:txBody>
      </p:sp>
      <p:sp>
        <p:nvSpPr>
          <p:cNvPr id="7" name="Text 5"/>
          <p:cNvSpPr/>
          <p:nvPr/>
        </p:nvSpPr>
        <p:spPr>
          <a:xfrm>
            <a:off x="914400" y="2377440"/>
            <a:ext cx="7315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CO" sz="1700" i="1" noProof="0" dirty="0">
                <a:solidFill>
                  <a:srgbClr val="F4A3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 ciudadano que conoce sus derechos es</a:t>
            </a:r>
            <a:endParaRPr lang="es-CO" sz="1700" noProof="0" dirty="0"/>
          </a:p>
          <a:p>
            <a:pPr marL="0" indent="0" algn="ctr">
              <a:buNone/>
            </a:pPr>
            <a:r>
              <a:rPr lang="es-CO" sz="1700" i="1" noProof="0" dirty="0">
                <a:solidFill>
                  <a:srgbClr val="F4A3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 ciudadano que transforma su entorno.</a:t>
            </a:r>
            <a:endParaRPr lang="es-CO" sz="1700" noProof="0" dirty="0"/>
          </a:p>
        </p:txBody>
      </p:sp>
      <p:sp>
        <p:nvSpPr>
          <p:cNvPr id="8" name="Shape 6"/>
          <p:cNvSpPr/>
          <p:nvPr/>
        </p:nvSpPr>
        <p:spPr>
          <a:xfrm>
            <a:off x="914400" y="3337560"/>
            <a:ext cx="2194560" cy="1371600"/>
          </a:xfrm>
          <a:prstGeom prst="rect">
            <a:avLst/>
          </a:prstGeom>
          <a:solidFill>
            <a:srgbClr val="1A3A6E"/>
          </a:solidFill>
          <a:ln/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s-CO" noProof="0" dirty="0"/>
          </a:p>
        </p:txBody>
      </p:sp>
      <p:sp>
        <p:nvSpPr>
          <p:cNvPr id="9" name="Shape 7"/>
          <p:cNvSpPr/>
          <p:nvPr/>
        </p:nvSpPr>
        <p:spPr>
          <a:xfrm>
            <a:off x="914400" y="3337560"/>
            <a:ext cx="2194560" cy="64008"/>
          </a:xfrm>
          <a:prstGeom prst="rect">
            <a:avLst/>
          </a:prstGeom>
          <a:solidFill>
            <a:srgbClr val="F4A300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10" name="Text 8"/>
          <p:cNvSpPr/>
          <p:nvPr/>
        </p:nvSpPr>
        <p:spPr>
          <a:xfrm>
            <a:off x="914400" y="3401568"/>
            <a:ext cx="2194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CO" sz="2800" b="1" noProof="0" dirty="0">
                <a:solidFill>
                  <a:srgbClr val="F4A300"/>
                </a:solidFill>
              </a:rPr>
              <a:t>15</a:t>
            </a:r>
            <a:endParaRPr lang="es-CO" sz="2800" noProof="0" dirty="0"/>
          </a:p>
        </p:txBody>
      </p:sp>
      <p:sp>
        <p:nvSpPr>
          <p:cNvPr id="11" name="Text 9"/>
          <p:cNvSpPr/>
          <p:nvPr/>
        </p:nvSpPr>
        <p:spPr>
          <a:xfrm>
            <a:off x="914400" y="393192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CO" sz="1000" noProof="0" dirty="0">
                <a:solidFill>
                  <a:srgbClr val="AECBF0"/>
                </a:solidFill>
              </a:rPr>
              <a:t>días hábiles</a:t>
            </a:r>
            <a:endParaRPr lang="es-CO" sz="1000" noProof="0" dirty="0"/>
          </a:p>
        </p:txBody>
      </p:sp>
      <p:sp>
        <p:nvSpPr>
          <p:cNvPr id="12" name="Text 10"/>
          <p:cNvSpPr/>
          <p:nvPr/>
        </p:nvSpPr>
        <p:spPr>
          <a:xfrm>
            <a:off x="914400" y="4160520"/>
            <a:ext cx="2194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CO" sz="900" noProof="0" dirty="0">
                <a:solidFill>
                  <a:srgbClr val="FFFFFF"/>
                </a:solidFill>
              </a:rPr>
              <a:t>para recibir respuesta</a:t>
            </a:r>
            <a:endParaRPr lang="es-CO" sz="900" noProof="0" dirty="0"/>
          </a:p>
        </p:txBody>
      </p:sp>
      <p:sp>
        <p:nvSpPr>
          <p:cNvPr id="13" name="Shape 11"/>
          <p:cNvSpPr/>
          <p:nvPr/>
        </p:nvSpPr>
        <p:spPr>
          <a:xfrm>
            <a:off x="3566160" y="3337560"/>
            <a:ext cx="2194560" cy="1371600"/>
          </a:xfrm>
          <a:prstGeom prst="rect">
            <a:avLst/>
          </a:prstGeom>
          <a:solidFill>
            <a:srgbClr val="1A3A6E"/>
          </a:solidFill>
          <a:ln/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s-CO" noProof="0" dirty="0"/>
          </a:p>
        </p:txBody>
      </p:sp>
      <p:sp>
        <p:nvSpPr>
          <p:cNvPr id="14" name="Shape 12"/>
          <p:cNvSpPr/>
          <p:nvPr/>
        </p:nvSpPr>
        <p:spPr>
          <a:xfrm>
            <a:off x="3566160" y="3337560"/>
            <a:ext cx="2194560" cy="64008"/>
          </a:xfrm>
          <a:prstGeom prst="rect">
            <a:avLst/>
          </a:prstGeom>
          <a:solidFill>
            <a:srgbClr val="F4A300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15" name="Text 13"/>
          <p:cNvSpPr/>
          <p:nvPr/>
        </p:nvSpPr>
        <p:spPr>
          <a:xfrm>
            <a:off x="3566160" y="3401568"/>
            <a:ext cx="196713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CO" sz="2800" b="1" noProof="0" dirty="0">
                <a:solidFill>
                  <a:srgbClr val="F4A300"/>
                </a:solidFill>
              </a:rPr>
              <a:t>Art.23</a:t>
            </a:r>
            <a:endParaRPr lang="es-CO" sz="2800" noProof="0" dirty="0"/>
          </a:p>
        </p:txBody>
      </p:sp>
      <p:sp>
        <p:nvSpPr>
          <p:cNvPr id="16" name="Text 14"/>
          <p:cNvSpPr/>
          <p:nvPr/>
        </p:nvSpPr>
        <p:spPr>
          <a:xfrm>
            <a:off x="3566160" y="393192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CO" sz="1000" noProof="0" dirty="0">
                <a:solidFill>
                  <a:srgbClr val="AECBF0"/>
                </a:solidFill>
              </a:rPr>
              <a:t>Const.</a:t>
            </a:r>
            <a:endParaRPr lang="es-CO" sz="1000" noProof="0" dirty="0"/>
          </a:p>
        </p:txBody>
      </p:sp>
      <p:sp>
        <p:nvSpPr>
          <p:cNvPr id="17" name="Text 15"/>
          <p:cNvSpPr/>
          <p:nvPr/>
        </p:nvSpPr>
        <p:spPr>
          <a:xfrm>
            <a:off x="3566160" y="4160520"/>
            <a:ext cx="2194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CO" sz="900" noProof="0" dirty="0">
                <a:solidFill>
                  <a:srgbClr val="FFFFFF"/>
                </a:solidFill>
              </a:rPr>
              <a:t>Derecho fundamental</a:t>
            </a:r>
            <a:endParaRPr lang="es-CO" sz="900" noProof="0" dirty="0"/>
          </a:p>
        </p:txBody>
      </p:sp>
      <p:sp>
        <p:nvSpPr>
          <p:cNvPr id="18" name="Shape 16"/>
          <p:cNvSpPr/>
          <p:nvPr/>
        </p:nvSpPr>
        <p:spPr>
          <a:xfrm>
            <a:off x="6217920" y="3337560"/>
            <a:ext cx="2194560" cy="1371600"/>
          </a:xfrm>
          <a:prstGeom prst="rect">
            <a:avLst/>
          </a:prstGeom>
          <a:solidFill>
            <a:srgbClr val="1A3A6E"/>
          </a:solidFill>
          <a:ln/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s-CO" noProof="0" dirty="0"/>
          </a:p>
        </p:txBody>
      </p:sp>
      <p:sp>
        <p:nvSpPr>
          <p:cNvPr id="19" name="Shape 17"/>
          <p:cNvSpPr/>
          <p:nvPr/>
        </p:nvSpPr>
        <p:spPr>
          <a:xfrm>
            <a:off x="6217920" y="3337560"/>
            <a:ext cx="2194560" cy="64008"/>
          </a:xfrm>
          <a:prstGeom prst="rect">
            <a:avLst/>
          </a:prstGeom>
          <a:solidFill>
            <a:srgbClr val="F4A300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20" name="Text 18"/>
          <p:cNvSpPr/>
          <p:nvPr/>
        </p:nvSpPr>
        <p:spPr>
          <a:xfrm>
            <a:off x="6217920" y="3401568"/>
            <a:ext cx="2194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CO" sz="2800" b="1" noProof="0" dirty="0">
                <a:solidFill>
                  <a:srgbClr val="F4A300"/>
                </a:solidFill>
              </a:rPr>
              <a:t>100%</a:t>
            </a:r>
            <a:endParaRPr lang="es-CO" sz="2800" noProof="0" dirty="0"/>
          </a:p>
        </p:txBody>
      </p:sp>
      <p:sp>
        <p:nvSpPr>
          <p:cNvPr id="21" name="Text 19"/>
          <p:cNvSpPr/>
          <p:nvPr/>
        </p:nvSpPr>
        <p:spPr>
          <a:xfrm>
            <a:off x="6217920" y="393192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CO" sz="1000" noProof="0" dirty="0">
                <a:solidFill>
                  <a:srgbClr val="AECBF0"/>
                </a:solidFill>
              </a:rPr>
              <a:t>gratuito</a:t>
            </a:r>
            <a:endParaRPr lang="es-CO" sz="1000" noProof="0" dirty="0"/>
          </a:p>
        </p:txBody>
      </p:sp>
      <p:sp>
        <p:nvSpPr>
          <p:cNvPr id="22" name="Text 20"/>
          <p:cNvSpPr/>
          <p:nvPr/>
        </p:nvSpPr>
        <p:spPr>
          <a:xfrm>
            <a:off x="6217920" y="4160520"/>
            <a:ext cx="2194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CO" sz="900" noProof="0" dirty="0">
                <a:solidFill>
                  <a:srgbClr val="FFFFFF"/>
                </a:solidFill>
              </a:rPr>
              <a:t>sin costo alguno</a:t>
            </a:r>
            <a:endParaRPr lang="es-CO" sz="900" noProof="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2F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F9E110-721C-2C18-2E8C-207D4CCA6F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C1CAE151-E026-C31B-FF7D-F7024F8C6FC7}"/>
              </a:ext>
            </a:extLst>
          </p:cNvPr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3087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2C6D8D4B-E64F-D29C-3135-3018991861DD}"/>
              </a:ext>
            </a:extLst>
          </p:cNvPr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F4A300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DF4E4EF9-4A5A-DB3B-536D-B3AE062E449B}"/>
              </a:ext>
            </a:extLst>
          </p:cNvPr>
          <p:cNvSpPr/>
          <p:nvPr/>
        </p:nvSpPr>
        <p:spPr>
          <a:xfrm>
            <a:off x="365760" y="0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CO" sz="2800" b="1" noProof="0" dirty="0">
                <a:solidFill>
                  <a:srgbClr val="FFFFFF"/>
                </a:solidFill>
              </a:rPr>
              <a:t>Caso práctico </a:t>
            </a:r>
            <a:endParaRPr lang="es-CO" sz="2800" noProof="0" dirty="0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76C3C81B-BB1B-3D38-C59D-4A09DBC00ACB}"/>
              </a:ext>
            </a:extLst>
          </p:cNvPr>
          <p:cNvSpPr/>
          <p:nvPr/>
        </p:nvSpPr>
        <p:spPr>
          <a:xfrm>
            <a:off x="274320" y="1005840"/>
            <a:ext cx="4023360" cy="38404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s-CO" noProof="0" dirty="0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D9C34169-095E-7DC1-F595-06EB7DA9D1B2}"/>
              </a:ext>
            </a:extLst>
          </p:cNvPr>
          <p:cNvSpPr/>
          <p:nvPr/>
        </p:nvSpPr>
        <p:spPr>
          <a:xfrm>
            <a:off x="274320" y="1005840"/>
            <a:ext cx="4023360" cy="457200"/>
          </a:xfrm>
          <a:prstGeom prst="rect">
            <a:avLst/>
          </a:prstGeom>
          <a:solidFill>
            <a:srgbClr val="003087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23FDBE16-53BF-421F-B43A-D038521101BB}"/>
              </a:ext>
            </a:extLst>
          </p:cNvPr>
          <p:cNvSpPr/>
          <p:nvPr/>
        </p:nvSpPr>
        <p:spPr>
          <a:xfrm>
            <a:off x="274320" y="1005840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CO" sz="1400" b="1" noProof="0" dirty="0">
                <a:solidFill>
                  <a:srgbClr val="FFFFFF"/>
                </a:solidFill>
              </a:rPr>
              <a:t>👤  Petición </a:t>
            </a:r>
            <a:endParaRPr lang="es-CO" sz="1400" noProof="0" dirty="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C9A01BE6-0170-1D3F-0AC8-8F39F8BC7317}"/>
              </a:ext>
            </a:extLst>
          </p:cNvPr>
          <p:cNvSpPr/>
          <p:nvPr/>
        </p:nvSpPr>
        <p:spPr>
          <a:xfrm>
            <a:off x="457200" y="1554480"/>
            <a:ext cx="365760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s-CO" sz="1100" noProof="0" dirty="0">
                <a:solidFill>
                  <a:srgbClr val="1E293B"/>
                </a:solidFill>
              </a:rPr>
              <a:t>Nombre : pepita Pérez</a:t>
            </a:r>
          </a:p>
          <a:p>
            <a:r>
              <a:rPr lang="es-CO" noProof="0" dirty="0"/>
              <a:t>¿Cuál fue la Ejecución presupuestal de la alcaldía mayor desde 2020?</a:t>
            </a:r>
          </a:p>
          <a:p>
            <a:endParaRPr lang="es-CO" noProof="0" dirty="0"/>
          </a:p>
          <a:p>
            <a:r>
              <a:rPr lang="es-CO" noProof="0" dirty="0"/>
              <a:t>¿Qué se acciones a realizado para las víctimas del conflicto armado en este mismo periodo? </a:t>
            </a:r>
          </a:p>
          <a:p>
            <a:pPr marL="0" indent="0">
              <a:buNone/>
            </a:pPr>
            <a:endParaRPr lang="es-CO" sz="1100" noProof="0" dirty="0">
              <a:solidFill>
                <a:srgbClr val="1E293B"/>
              </a:solidFill>
            </a:endParaRPr>
          </a:p>
          <a:p>
            <a:pPr marL="0" indent="0">
              <a:buNone/>
            </a:pPr>
            <a:endParaRPr lang="es-CO" sz="1100" noProof="0" dirty="0">
              <a:solidFill>
                <a:srgbClr val="1E293B"/>
              </a:solidFill>
            </a:endParaRPr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FB87076F-7861-E36C-F34D-2E8DC3984196}"/>
              </a:ext>
            </a:extLst>
          </p:cNvPr>
          <p:cNvSpPr/>
          <p:nvPr/>
        </p:nvSpPr>
        <p:spPr>
          <a:xfrm>
            <a:off x="4746674" y="1005840"/>
            <a:ext cx="4023360" cy="38404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s-CO" noProof="0" dirty="0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1FFAA0DC-8893-0AC3-52FC-94EEFED6E694}"/>
              </a:ext>
            </a:extLst>
          </p:cNvPr>
          <p:cNvSpPr/>
          <p:nvPr/>
        </p:nvSpPr>
        <p:spPr>
          <a:xfrm>
            <a:off x="4846320" y="1005840"/>
            <a:ext cx="4023360" cy="457200"/>
          </a:xfrm>
          <a:prstGeom prst="rect">
            <a:avLst/>
          </a:prstGeom>
          <a:solidFill>
            <a:srgbClr val="C8102E"/>
          </a:solidFill>
          <a:ln/>
        </p:spPr>
        <p:txBody>
          <a:bodyPr/>
          <a:lstStyle/>
          <a:p>
            <a:endParaRPr lang="es-CO" noProof="0" dirty="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3C44A6AE-3495-B73C-872E-84B94B79D3F9}"/>
              </a:ext>
            </a:extLst>
          </p:cNvPr>
          <p:cNvSpPr/>
          <p:nvPr/>
        </p:nvSpPr>
        <p:spPr>
          <a:xfrm>
            <a:off x="4846320" y="1005840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CO" sz="1400" b="1" noProof="0" dirty="0">
                <a:solidFill>
                  <a:srgbClr val="FFFFFF"/>
                </a:solidFill>
              </a:rPr>
              <a:t>🏛  Para la Entidad</a:t>
            </a:r>
            <a:endParaRPr lang="es-CO" sz="1400" noProof="0" dirty="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3A27899C-663C-04F0-BFF8-DD3C9099BD03}"/>
              </a:ext>
            </a:extLst>
          </p:cNvPr>
          <p:cNvSpPr/>
          <p:nvPr/>
        </p:nvSpPr>
        <p:spPr>
          <a:xfrm>
            <a:off x="5029200" y="1554480"/>
            <a:ext cx="365760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100" noProof="0" dirty="0">
                <a:solidFill>
                  <a:srgbClr val="1E293B"/>
                </a:solidFill>
              </a:rPr>
              <a:t> Tiempo de respuesta: un día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CO" sz="1100" dirty="0">
              <a:solidFill>
                <a:srgbClr val="1E293B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100" dirty="0">
                <a:solidFill>
                  <a:srgbClr val="1E293B"/>
                </a:solidFill>
              </a:rPr>
              <a:t>Debe ser de forma clara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CO" sz="1100" dirty="0">
              <a:solidFill>
                <a:srgbClr val="1E293B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100" noProof="0" dirty="0">
                <a:solidFill>
                  <a:srgbClr val="1E293B"/>
                </a:solidFill>
              </a:rPr>
              <a:t>Solo se tiene los informes de gestión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CO" sz="1100" dirty="0">
              <a:solidFill>
                <a:srgbClr val="1E293B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100" noProof="0" dirty="0">
                <a:solidFill>
                  <a:srgbClr val="1E293B"/>
                </a:solidFill>
              </a:rPr>
              <a:t>Tienes una hora por tiempos de revisión </a:t>
            </a:r>
          </a:p>
        </p:txBody>
      </p:sp>
    </p:spTree>
    <p:extLst>
      <p:ext uri="{BB962C8B-B14F-4D97-AF65-F5344CB8AC3E}">
        <p14:creationId xmlns:p14="http://schemas.microsoft.com/office/powerpoint/2010/main" val="21645160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</TotalTime>
  <Words>767</Words>
  <Application>Microsoft Office PowerPoint</Application>
  <PresentationFormat>Presentación en pantalla (16:9)</PresentationFormat>
  <Paragraphs>148</Paragraphs>
  <Slides>10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4" baseType="lpstr">
      <vt:lpstr>Arial</vt:lpstr>
      <vt:lpstr>Arial Black</vt:lpstr>
      <vt:lpstr>Georgia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PQRS en Colombia</dc:title>
  <dc:subject>PptxGenJS Presentation</dc:subject>
  <dc:creator>PptxGenJS</dc:creator>
  <cp:lastModifiedBy>Jeisson Augusto Mora Vanegas</cp:lastModifiedBy>
  <cp:revision>3</cp:revision>
  <dcterms:created xsi:type="dcterms:W3CDTF">2026-04-22T16:02:55Z</dcterms:created>
  <dcterms:modified xsi:type="dcterms:W3CDTF">2026-04-22T22:22:36Z</dcterms:modified>
</cp:coreProperties>
</file>