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312" r:id="rId3"/>
    <p:sldId id="326" r:id="rId4"/>
    <p:sldId id="361" r:id="rId5"/>
    <p:sldId id="362" r:id="rId6"/>
    <p:sldId id="268" r:id="rId7"/>
    <p:sldId id="258" r:id="rId8"/>
    <p:sldId id="359" r:id="rId9"/>
    <p:sldId id="269" r:id="rId10"/>
    <p:sldId id="265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4" r:id="rId28"/>
    <p:sldId id="345" r:id="rId29"/>
    <p:sldId id="346" r:id="rId30"/>
    <p:sldId id="363" r:id="rId31"/>
    <p:sldId id="347" r:id="rId32"/>
    <p:sldId id="348" r:id="rId33"/>
    <p:sldId id="349" r:id="rId34"/>
    <p:sldId id="350" r:id="rId35"/>
    <p:sldId id="351" r:id="rId36"/>
    <p:sldId id="352" r:id="rId37"/>
    <p:sldId id="318" r:id="rId38"/>
    <p:sldId id="276" r:id="rId39"/>
    <p:sldId id="353" r:id="rId40"/>
    <p:sldId id="354" r:id="rId41"/>
    <p:sldId id="321" r:id="rId42"/>
    <p:sldId id="296" r:id="rId43"/>
    <p:sldId id="358" r:id="rId44"/>
    <p:sldId id="355" r:id="rId45"/>
    <p:sldId id="357" r:id="rId46"/>
    <p:sldId id="285" r:id="rId47"/>
    <p:sldId id="313" r:id="rId48"/>
    <p:sldId id="360" r:id="rId49"/>
    <p:sldId id="364" r:id="rId50"/>
    <p:sldId id="264" r:id="rId5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00CC"/>
    <a:srgbClr val="D10DD3"/>
    <a:srgbClr val="00D39D"/>
    <a:srgbClr val="C2F7F8"/>
    <a:srgbClr val="1AC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07"/>
    <p:restoredTop sz="87955"/>
  </p:normalViewPr>
  <p:slideViewPr>
    <p:cSldViewPr snapToGrid="0">
      <p:cViewPr varScale="1">
        <p:scale>
          <a:sx n="90" d="100"/>
          <a:sy n="90" d="100"/>
        </p:scale>
        <p:origin x="232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10A1C-A951-A846-9A22-F64ADC6A8198}" type="datetimeFigureOut">
              <a:rPr lang="es-CO" smtClean="0"/>
              <a:t>5/05/25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26372-6C93-5D42-8E0C-12294A7215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4822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26372-6C93-5D42-8E0C-12294A7215D8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7962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dirty="0"/>
              <a:t>Cuestionario: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>
                <a:effectLst/>
              </a:rPr>
              <a:t>https://</a:t>
            </a:r>
            <a:r>
              <a:rPr lang="es-CO" sz="1200" dirty="0" err="1">
                <a:effectLst/>
              </a:rPr>
              <a:t>view.genially.com</a:t>
            </a:r>
            <a:r>
              <a:rPr lang="es-CO" sz="1200" dirty="0">
                <a:effectLst/>
              </a:rPr>
              <a:t>/6090845e9144480d8cebe1c8/</a:t>
            </a:r>
            <a:r>
              <a:rPr lang="es-CO" sz="1200" dirty="0" err="1">
                <a:effectLst/>
              </a:rPr>
              <a:t>interactive-content-test-de-ortografia-y-redaccion?utm_source</a:t>
            </a:r>
            <a:r>
              <a:rPr lang="es-CO" sz="1200" dirty="0">
                <a:effectLst/>
              </a:rPr>
              <a:t>=</a:t>
            </a:r>
            <a:r>
              <a:rPr lang="es-CO" sz="1200" dirty="0" err="1">
                <a:effectLst/>
              </a:rPr>
              <a:t>chatgpt.com</a:t>
            </a:r>
            <a:endParaRPr lang="es-CO" sz="12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26372-6C93-5D42-8E0C-12294A7215D8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8010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26372-6C93-5D42-8E0C-12294A7215D8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0198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26372-6C93-5D42-8E0C-12294A7215D8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4785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Cuestionario:</a:t>
            </a:r>
          </a:p>
          <a:p>
            <a:endParaRPr lang="es-CO" dirty="0"/>
          </a:p>
          <a:p>
            <a:r>
              <a:rPr lang="es-CO" dirty="0">
                <a:effectLst/>
              </a:rPr>
              <a:t>https://</a:t>
            </a:r>
            <a:r>
              <a:rPr lang="es-CO" dirty="0" err="1">
                <a:effectLst/>
              </a:rPr>
              <a:t>view.genially.com</a:t>
            </a:r>
            <a:r>
              <a:rPr lang="es-CO" dirty="0">
                <a:effectLst/>
              </a:rPr>
              <a:t>/6818257dc2620386b9f60c1a/interactive-</a:t>
            </a:r>
            <a:r>
              <a:rPr lang="es-CO" dirty="0" err="1">
                <a:effectLst/>
              </a:rPr>
              <a:t>content</a:t>
            </a:r>
            <a:r>
              <a:rPr lang="es-CO" dirty="0">
                <a:effectLst/>
              </a:rPr>
              <a:t>-quiz-millonario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26372-6C93-5D42-8E0C-12294A7215D8}" type="slidenum">
              <a:rPr lang="es-CO" smtClean="0"/>
              <a:t>40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1354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https://</a:t>
            </a:r>
            <a:r>
              <a:rPr lang="es-CO" b="0" i="0" dirty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forms.office.com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s-CO" b="0" i="0" dirty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pages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s-CO" b="0" i="0" dirty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responsepage.aspx?id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=iANPshvm4EO557qlsNUSHse-UYQ0EkJGo9iiYwZ3RKBUMzVOWUNBSUtaNEs1NE9RM0pRRDJHUkFUNC4u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26372-6C93-5D42-8E0C-12294A7215D8}" type="slidenum">
              <a:rPr lang="es-CO" smtClean="0"/>
              <a:t>46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5076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https://</a:t>
            </a:r>
            <a:r>
              <a:rPr lang="es-CO" b="0" i="0" dirty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forms.office.com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s-CO" b="0" i="0" dirty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pages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s-CO" b="0" i="0" dirty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responsepage.aspx?id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=iANPshvm4EO557qlsNUSHse-UYQ0EkJGo9iiYwZ3RKBUMzVOWUNBSUtaNEs1NE9RM0pRRDJHUkFUNC4u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26372-6C93-5D42-8E0C-12294A7215D8}" type="slidenum">
              <a:rPr lang="es-CO" smtClean="0"/>
              <a:t>47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9498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https://</a:t>
            </a:r>
            <a:r>
              <a:rPr lang="es-CO" b="0" i="0" dirty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forms.office.com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s-CO" b="0" i="0" dirty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pages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/</a:t>
            </a:r>
            <a:r>
              <a:rPr lang="es-CO" b="0" i="0" dirty="0" err="1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responsepage.aspx?id</a:t>
            </a:r>
            <a:r>
              <a:rPr lang="es-CO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=iANPshvm4EO557qlsNUSHse-UYQ0EkJGo9iiYwZ3RKBUMzVOWUNBSUtaNEs1NE9RM0pRRDJHUkFUNC4u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es-CO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26372-6C93-5D42-8E0C-12294A7215D8}" type="slidenum">
              <a:rPr lang="es-CO" smtClean="0"/>
              <a:t>48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8871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C8E522-572B-A12C-3CE5-D40E16CC8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A8278AA-870B-2D25-68D9-03AC6F497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7AE08E-C7F0-A53C-4BDD-426FD8900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A6201FE-9FD6-F332-DA94-C9594FA38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BC8034-7D4E-D0A0-A1FA-E6AF47337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1397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9965AD-B1CE-6D43-7265-4162731BE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2509EA3-60B6-BB39-3DE9-200BADEB4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A576E3-3A19-1C0A-465B-725217AC9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15A165-6650-BA80-CD69-1E08164FE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A2C4FA-359E-EAFE-4F19-F7B9668F0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475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7B3F55-1C78-F2BD-8C6A-0B7EA259BA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28CCBDA-2787-CC7D-CF37-7100A76A0B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AE6467-B40D-4600-CFFB-43DB16799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79244F-9513-E06A-5538-6107B02FB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B9A319-C156-5E17-1101-5EE9FD9DB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955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FE1939-5EF6-E4E9-E61D-04B3244A3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4FE8EF-8F5B-AED7-80F9-A123309DD3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61A3B4-3AFB-7046-6807-3CC8811EB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3B5CE5-FE95-C2A6-67BB-39AD65921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261F05-D6D1-8D31-2D07-A2BDC098B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2367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9C1956-FAC3-508E-BBC3-8863BDA31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4B32D-A6AF-E857-C867-EE1FE3EB5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8F4A0E-EBB6-A037-96C1-DEEF0B6D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4E9942-0F82-8DE1-BD0D-577E29B00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9095C7-8224-CFD0-498C-540F4A09C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1359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B772B-7981-0FC1-23F4-33CAD4CE6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0F2919-146F-67ED-D85A-EF01F34E08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3AB7884-3412-3664-52D5-481B438DB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E48BB9-62CF-6B95-9631-DB51E3270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DCDB51-9590-752A-FDD8-8B88A5A53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8067B8-3669-51AF-C867-281ACB534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008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D8A2F-1C44-1691-5C4B-4C318B44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806B23-910C-7261-4CDD-5E4381F32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856D7F-13DB-E25C-4878-D628D3B10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4FBF6C-83B1-41E4-0B08-00340E729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6988C42-0965-A526-AB4E-00A3E83DB4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5A3D57C-5FA6-D3AC-6661-B808B382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C2001B8-550F-BDB6-2C7A-172B40403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98FF382-8D67-B856-9220-A215883C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1969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D49207-4A64-FAA3-AA02-CB62AD466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19A0902-04F8-13B1-334B-D327F1DD8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838CB48-9E4F-EBD7-78AD-FD2584AE1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EF527C3-6D04-4293-B4D5-45E621B73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3104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87758A9-CB6F-3534-8FEA-9A4399FAF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166F8B0-5DC7-1436-26E2-4333EBEC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B2E080-4A4F-5B20-18B9-7C89E9188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3460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77B7F9-BA71-9975-9991-E5703713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C40C10-A439-C0E3-F04B-3968072B9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6E6771-2090-557F-D5DF-F7E308DB9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8E7B95-FDC2-4428-D9E1-FBD43ED8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E1D952-68EA-9202-9860-01C3122DC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3C74B6-0CD5-E3F1-4E52-A2792199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27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E96EB0-B5F1-9E7A-C3F6-7E9B4692C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A269312-9A9B-760A-7C08-DC5612B10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95793C-072D-0324-A799-ADD5701FF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A15F5D-AF6B-56A8-95E6-69C3BC5D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C35BD2A-6459-BAAE-F1C2-EFD667511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8BFFA91-E7B7-AB36-EEAD-2C544C1B1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219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92DC594-C18A-0D0D-DA01-A08FE6556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1DF21C-80AD-68A9-41FD-642D3355C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83E41F-600D-D2C0-16CE-8520C7769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CE83C-95E3-4882-84EC-F2198174F8E2}" type="datetimeFigureOut">
              <a:rPr lang="es-CO" smtClean="0"/>
              <a:t>5/05/25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34E386-B0AC-5CE3-8095-A48F0A4E69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397DB0B-FC24-C3D2-F81E-C6E9588DB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9E670-3071-4EF0-B111-DCDE8A724EB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554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es.wikipedia.org/wiki/Jorge_Herrera_%28actor%29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9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.png"/><Relationship Id="rId7" Type="http://schemas.openxmlformats.org/officeDocument/2006/relationships/hyperlink" Target="https://x.com/arielanaliza/status/105811372578018508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ltiempo.com/colombia/otras-ciudades/indignacion-en-caldas-congregacion-del-pastor-senalado-de-abusar-a-su-hijastra-pediria-exonerarlo-fue-poseido-3450375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hyperlink" Target="https://www.presidencia.gov.co/prensa/HistorialVida/VIDA4725.pdf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hyperlink" Target="https://www.eltiempo.com/vida/religion/el-papa-francisco-tenia-un-sueldo-estos-son-los-salarios-de-los-empleados-del-vaticano-3446810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esidencia.gov.co/prensa/HistorialVida/VIDA4725.pdf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fundeu.es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hyperlink" Target="https://x.com/arielanaliza/status/1058113725780185089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www.eltiempo.com/colombia/otras-ciudades/indignacion-en-caldas-congregacion-del-pastor-senalado-de-abusar-a-su-hijastra-pediria-exonerarlo-fue-poseido-3450375" TargetMode="External"/><Relationship Id="rId4" Type="http://schemas.openxmlformats.org/officeDocument/2006/relationships/image" Target="../media/image4.svg"/><Relationship Id="rId9" Type="http://schemas.openxmlformats.org/officeDocument/2006/relationships/hyperlink" Target="https://www.eltiempo.com/vida/religion/el-papa-francisco-tenia-un-sueldo-estos-son-los-salarios-de-los-empleados-del-vaticano-344681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Le4HMZbIAZw?feature=oembed" TargetMode="Externa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vNR-vEvj7_0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EED5BC9B-E0FB-4281-9055-A489E0A434D1}"/>
              </a:ext>
            </a:extLst>
          </p:cNvPr>
          <p:cNvSpPr txBox="1"/>
          <p:nvPr/>
        </p:nvSpPr>
        <p:spPr>
          <a:xfrm>
            <a:off x="5821357" y="2517552"/>
            <a:ext cx="5016386" cy="1167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94" b="1">
                <a:solidFill>
                  <a:schemeClr val="bg1"/>
                </a:solidFill>
                <a:latin typeface="Exo" pitchFamily="2" charset="0"/>
              </a:rPr>
              <a:t>Dirección de Entornos  y Servicios Virtuales</a:t>
            </a:r>
            <a:endParaRPr lang="es-CO" sz="953">
              <a:latin typeface="Exo SemiBold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79E0BE4-D0F2-4B25-94DB-32934AAEF47C}"/>
              </a:ext>
            </a:extLst>
          </p:cNvPr>
          <p:cNvSpPr txBox="1"/>
          <p:nvPr/>
        </p:nvSpPr>
        <p:spPr>
          <a:xfrm>
            <a:off x="5821357" y="3756570"/>
            <a:ext cx="5289102" cy="662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53" spc="318">
                <a:solidFill>
                  <a:schemeClr val="bg1"/>
                </a:solidFill>
                <a:latin typeface="Exo" pitchFamily="2" charset="0"/>
              </a:rPr>
              <a:t>Creada mediante Decreto 164/2021  (Art. 30) de Función Pública</a:t>
            </a:r>
          </a:p>
        </p:txBody>
      </p:sp>
      <p:pic>
        <p:nvPicPr>
          <p:cNvPr id="3" name="Imagen 2" descr="Gráfico, Gráfico de superficie&#10;&#10;Descripción generada automáticamente">
            <a:extLst>
              <a:ext uri="{FF2B5EF4-FFF2-40B4-BE49-F238E27FC236}">
                <a16:creationId xmlns:a16="http://schemas.microsoft.com/office/drawing/2014/main" id="{65C45387-23D8-CB34-628A-B7C97C5352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5ACB125-607D-7ABE-06AE-E7BF98E4C036}"/>
              </a:ext>
            </a:extLst>
          </p:cNvPr>
          <p:cNvSpPr txBox="1"/>
          <p:nvPr/>
        </p:nvSpPr>
        <p:spPr>
          <a:xfrm>
            <a:off x="271814" y="4984308"/>
            <a:ext cx="7525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7700CC"/>
                </a:solidFill>
                <a:latin typeface="Montserrat" pitchFamily="2" charset="77"/>
              </a:rPr>
              <a:t>Escribir con claridad  en la era digital</a:t>
            </a:r>
            <a:br>
              <a:rPr lang="es-ES" sz="2800" b="1" dirty="0">
                <a:solidFill>
                  <a:srgbClr val="7700CC"/>
                </a:solidFill>
                <a:latin typeface="Montserrat" pitchFamily="2" charset="77"/>
              </a:rPr>
            </a:br>
            <a:r>
              <a:rPr lang="es-ES" sz="2800" b="1" dirty="0">
                <a:solidFill>
                  <a:srgbClr val="7700CC"/>
                </a:solidFill>
                <a:latin typeface="Montserrat" pitchFamily="2" charset="77"/>
              </a:rPr>
              <a:t>IA, ortografía y estilo</a:t>
            </a:r>
          </a:p>
          <a:p>
            <a:r>
              <a:rPr lang="es-ES" sz="2000" dirty="0">
                <a:solidFill>
                  <a:srgbClr val="7700CC"/>
                </a:solidFill>
                <a:latin typeface="Montserrat Black" pitchFamily="2" charset="0"/>
              </a:rPr>
              <a:t>Capacitador: </a:t>
            </a:r>
            <a:br>
              <a:rPr lang="es-ES" sz="2000" dirty="0">
                <a:solidFill>
                  <a:srgbClr val="7700CC"/>
                </a:solidFill>
                <a:latin typeface="Montserrat Black" pitchFamily="2" charset="0"/>
              </a:rPr>
            </a:br>
            <a:r>
              <a:rPr lang="es-ES" sz="2000" dirty="0">
                <a:solidFill>
                  <a:srgbClr val="7700CC"/>
                </a:solidFill>
                <a:latin typeface="Montserrat Black" pitchFamily="2" charset="0"/>
              </a:rPr>
              <a:t>José Gabriel Ortiz Abella (Corrector de estilo)</a:t>
            </a:r>
            <a:endParaRPr lang="es-CO" sz="2000" dirty="0">
              <a:solidFill>
                <a:srgbClr val="7700CC"/>
              </a:solidFill>
              <a:latin typeface="Montserrat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72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Ortografía y acentuación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753344" y="1354668"/>
            <a:ext cx="6497175" cy="24722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 sz="2000" b="1" dirty="0"/>
              <a:t>🌟 Palabras agudas, graves y esdrújulas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CO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2000" dirty="0"/>
              <a:t>🔹 </a:t>
            </a:r>
            <a:r>
              <a:rPr lang="es-CO" sz="2000" b="1" dirty="0"/>
              <a:t>Agudas</a:t>
            </a:r>
            <a:r>
              <a:rPr lang="es-CO" sz="2000" dirty="0"/>
              <a:t>: llevan la fuerza en la </a:t>
            </a:r>
            <a:r>
              <a:rPr lang="es-CO" sz="2000" i="1" dirty="0"/>
              <a:t>última sílaba</a:t>
            </a:r>
            <a:r>
              <a:rPr lang="es-CO" sz="2000" dirty="0"/>
              <a:t>. Solo se tildan si terminan en </a:t>
            </a:r>
            <a:r>
              <a:rPr lang="es-CO" sz="2000" b="1" dirty="0"/>
              <a:t>n</a:t>
            </a:r>
            <a:r>
              <a:rPr lang="es-CO" sz="2000" dirty="0"/>
              <a:t>, </a:t>
            </a:r>
            <a:r>
              <a:rPr lang="es-CO" sz="2000" b="1" dirty="0"/>
              <a:t>s</a:t>
            </a:r>
            <a:r>
              <a:rPr lang="es-CO" sz="2000" dirty="0"/>
              <a:t> o </a:t>
            </a:r>
            <a:r>
              <a:rPr lang="es-CO" sz="2000" b="1" dirty="0"/>
              <a:t>vocal</a:t>
            </a:r>
            <a:r>
              <a:rPr lang="es-CO" sz="20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2000" dirty="0"/>
              <a:t>👉 Ejemplo: </a:t>
            </a:r>
            <a:r>
              <a:rPr lang="es-CO" sz="2000" b="1" dirty="0"/>
              <a:t>Café</a:t>
            </a:r>
            <a:br>
              <a:rPr lang="es-CO" sz="2000" dirty="0"/>
            </a:br>
            <a:r>
              <a:rPr lang="es-CO" sz="2000" dirty="0"/>
              <a:t>📣 </a:t>
            </a:r>
            <a:r>
              <a:rPr lang="es-CO" sz="2000" i="1" dirty="0"/>
              <a:t>Ayer tomé tanto café que saludé a mi vecino, a la panadera, al ciclista...  ¡a todo el mundo!</a:t>
            </a:r>
          </a:p>
        </p:txBody>
      </p:sp>
      <p:pic>
        <p:nvPicPr>
          <p:cNvPr id="4098" name="Picture 2" descr="Cup of coffee with heart shape smoke and coffee beans on burlap sack on old wooden background">
            <a:extLst>
              <a:ext uri="{FF2B5EF4-FFF2-40B4-BE49-F238E27FC236}">
                <a16:creationId xmlns:a16="http://schemas.microsoft.com/office/drawing/2014/main" id="{1457000B-6FAD-A5A8-24E9-9500F9DA5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378" y="560619"/>
            <a:ext cx="4183206" cy="274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9737A54-EC0F-F042-CB67-43B30896BC11}"/>
              </a:ext>
            </a:extLst>
          </p:cNvPr>
          <p:cNvSpPr txBox="1"/>
          <p:nvPr/>
        </p:nvSpPr>
        <p:spPr>
          <a:xfrm>
            <a:off x="753344" y="3606228"/>
            <a:ext cx="984006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s-CO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1800" dirty="0"/>
              <a:t>🔹 </a:t>
            </a:r>
            <a:r>
              <a:rPr lang="es-CO" sz="1800" b="1" dirty="0"/>
              <a:t>Graves o llanas</a:t>
            </a:r>
            <a:r>
              <a:rPr lang="es-CO" sz="1800" dirty="0"/>
              <a:t>: llevan la fuerza en la </a:t>
            </a:r>
            <a:r>
              <a:rPr lang="es-CO" sz="1800" i="1" dirty="0"/>
              <a:t>penúltima sílaba</a:t>
            </a:r>
            <a:r>
              <a:rPr lang="es-CO" sz="1800" dirty="0"/>
              <a:t>. Se tildan solo si </a:t>
            </a:r>
            <a:r>
              <a:rPr lang="es-CO" sz="1800" b="1" dirty="0"/>
              <a:t>NO terminan en n, s </a:t>
            </a:r>
            <a:r>
              <a:rPr lang="es-CO" sz="1800" dirty="0"/>
              <a:t>o</a:t>
            </a:r>
            <a:r>
              <a:rPr lang="es-CO" sz="1800" b="1" dirty="0"/>
              <a:t> vocal</a:t>
            </a:r>
            <a:r>
              <a:rPr lang="es-CO" sz="18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1800" dirty="0"/>
              <a:t>👉 Ejemplo: </a:t>
            </a:r>
            <a:r>
              <a:rPr lang="es-CO" sz="1800" b="1" dirty="0"/>
              <a:t>Árbol</a:t>
            </a:r>
            <a:br>
              <a:rPr lang="es-CO" sz="1800" dirty="0"/>
            </a:br>
            <a:r>
              <a:rPr lang="es-CO" sz="1800" dirty="0"/>
              <a:t>🌳 </a:t>
            </a:r>
            <a:r>
              <a:rPr lang="es-CO" sz="1800" i="1" dirty="0"/>
              <a:t>Me subí a un árbol para tener señal de </a:t>
            </a:r>
            <a:r>
              <a:rPr lang="es-CO" sz="1800" i="1" dirty="0" err="1"/>
              <a:t>wi</a:t>
            </a:r>
            <a:r>
              <a:rPr lang="es-CO" sz="1800" i="1" dirty="0"/>
              <a:t>-fi.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CO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1800" dirty="0"/>
              <a:t>🔹 </a:t>
            </a:r>
            <a:r>
              <a:rPr lang="es-CO" sz="1800" b="1" dirty="0"/>
              <a:t>Esdrújulas</a:t>
            </a:r>
            <a:r>
              <a:rPr lang="es-CO" sz="1800" dirty="0"/>
              <a:t>: llevan la fuerza en la </a:t>
            </a:r>
            <a:r>
              <a:rPr lang="es-CO" sz="1800" i="1" dirty="0"/>
              <a:t>antepenúltima sílaba</a:t>
            </a:r>
            <a:r>
              <a:rPr lang="es-CO" sz="1800" dirty="0"/>
              <a:t>. ¡Estas siempre se tildan!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O" sz="1800" dirty="0"/>
              <a:t>👉 Ejemplo: </a:t>
            </a:r>
            <a:r>
              <a:rPr lang="es-CO" sz="1800" b="1" dirty="0"/>
              <a:t>Música</a:t>
            </a:r>
            <a:br>
              <a:rPr lang="es-CO" sz="1800" dirty="0"/>
            </a:br>
            <a:r>
              <a:rPr lang="es-CO" sz="1800" dirty="0"/>
              <a:t>🎶 </a:t>
            </a:r>
            <a:r>
              <a:rPr lang="es-CO" sz="1800" i="1" dirty="0"/>
              <a:t>Puse música clásica para estudiar... y terminé durmiendo como un bebé.</a:t>
            </a:r>
            <a:endParaRPr lang="es-CO" sz="1800" dirty="0"/>
          </a:p>
          <a:p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D4E95C9-156A-13A8-288A-74C040CBEB33}"/>
              </a:ext>
            </a:extLst>
          </p:cNvPr>
          <p:cNvSpPr txBox="1"/>
          <p:nvPr/>
        </p:nvSpPr>
        <p:spPr>
          <a:xfrm>
            <a:off x="7656387" y="3331857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3519681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Ortografía y acentuación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3714719" y="1337838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Tilde diacrítica: los gemelos fantásticos</a:t>
            </a:r>
          </a:p>
          <a:p>
            <a:pPr marL="0" indent="0">
              <a:buNone/>
            </a:pPr>
            <a:r>
              <a:rPr lang="es-CO" b="1" dirty="0"/>
              <a:t>Tú</a:t>
            </a:r>
            <a:r>
              <a:rPr lang="es-CO" dirty="0"/>
              <a:t> (pronombre) vs. </a:t>
            </a:r>
            <a:r>
              <a:rPr lang="es-CO" b="1" dirty="0"/>
              <a:t>Tu</a:t>
            </a:r>
            <a:r>
              <a:rPr lang="es-CO" dirty="0"/>
              <a:t> (posesivo):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Tú tienes tu propio estilo… aunque sea de pijama todo el día.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b="1" dirty="0"/>
              <a:t>Él</a:t>
            </a:r>
            <a:r>
              <a:rPr lang="es-CO" dirty="0"/>
              <a:t> (persona) vs. </a:t>
            </a:r>
            <a:r>
              <a:rPr lang="es-CO" b="1" dirty="0"/>
              <a:t>El</a:t>
            </a:r>
            <a:r>
              <a:rPr lang="es-CO" dirty="0"/>
              <a:t> (artículo):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Él siempre se come el último pedazo de pizza.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b="1" dirty="0"/>
              <a:t>Más</a:t>
            </a:r>
            <a:r>
              <a:rPr lang="es-CO" dirty="0"/>
              <a:t> (cantidad) vs. </a:t>
            </a:r>
            <a:r>
              <a:rPr lang="es-CO" b="1" dirty="0"/>
              <a:t>Mas</a:t>
            </a:r>
            <a:r>
              <a:rPr lang="es-CO" dirty="0"/>
              <a:t> (pero):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Quiero más chocolate con fresas, mas no tengo dinero.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b="1" dirty="0"/>
              <a:t>Dé</a:t>
            </a:r>
            <a:r>
              <a:rPr lang="es-CO" dirty="0"/>
              <a:t> (verbo dar) vs. </a:t>
            </a:r>
            <a:r>
              <a:rPr lang="es-CO" b="1" dirty="0"/>
              <a:t>De</a:t>
            </a:r>
            <a:r>
              <a:rPr lang="es-CO" dirty="0"/>
              <a:t> (preposición):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¡Ojalá te dé la carta que es de Petra!</a:t>
            </a:r>
            <a:endParaRPr lang="es-CO" dirty="0"/>
          </a:p>
        </p:txBody>
      </p:sp>
      <p:pic>
        <p:nvPicPr>
          <p:cNvPr id="5122" name="Picture 2" descr="Two young twin brothers in casual wear pointing to the left and looking aside while standing together isolated over beige background">
            <a:extLst>
              <a:ext uri="{FF2B5EF4-FFF2-40B4-BE49-F238E27FC236}">
                <a16:creationId xmlns:a16="http://schemas.microsoft.com/office/drawing/2014/main" id="{892C7C62-4F3C-C926-16A4-E8268CDD5B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9"/>
          <a:stretch/>
        </p:blipFill>
        <p:spPr bwMode="auto">
          <a:xfrm>
            <a:off x="919371" y="1337838"/>
            <a:ext cx="2518771" cy="168229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CC747F1-0405-C3E4-3A23-3FDCB58626F2}"/>
              </a:ext>
            </a:extLst>
          </p:cNvPr>
          <p:cNvSpPr txBox="1"/>
          <p:nvPr/>
        </p:nvSpPr>
        <p:spPr>
          <a:xfrm>
            <a:off x="906858" y="3060898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4075712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Ortografía y acentuación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753344" y="2121651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❓❗ Porque, por qué, porqué y por que: </a:t>
            </a:r>
            <a:br>
              <a:rPr lang="es-CO" b="1" dirty="0"/>
            </a:br>
            <a:r>
              <a:rPr lang="es-CO" b="1" dirty="0"/>
              <a:t>los cuatrillizos del caos.</a:t>
            </a:r>
          </a:p>
          <a:p>
            <a:pPr marL="0" indent="0">
              <a:buNone/>
            </a:pPr>
            <a:r>
              <a:rPr lang="es-CO" b="1" dirty="0"/>
              <a:t>¿Por qué?</a:t>
            </a:r>
            <a:r>
              <a:rPr lang="es-CO" dirty="0"/>
              <a:t> (pregunta)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¿Por qué los gatos se sientan en tus piernas? ¡Porque pueden!</a:t>
            </a:r>
            <a:endParaRPr lang="es-CO" dirty="0"/>
          </a:p>
          <a:p>
            <a:pPr marL="0" indent="0">
              <a:buNone/>
            </a:pPr>
            <a:r>
              <a:rPr lang="es-CO" b="1" dirty="0"/>
              <a:t>Porque</a:t>
            </a:r>
            <a:r>
              <a:rPr lang="es-CO" dirty="0"/>
              <a:t> (respuesta)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—¿Por qué llegaste tarde?</a:t>
            </a:r>
            <a:br>
              <a:rPr lang="es-CO" i="1" dirty="0"/>
            </a:br>
            <a:r>
              <a:rPr lang="es-CO" i="1" dirty="0"/>
              <a:t> —Porque el perro se comió mis llaves. Y el desayuno. Y el almuerzo.</a:t>
            </a:r>
            <a:endParaRPr lang="es-CO" dirty="0"/>
          </a:p>
          <a:p>
            <a:pPr marL="0" indent="0">
              <a:buNone/>
            </a:pPr>
            <a:r>
              <a:rPr lang="es-CO" b="1" dirty="0"/>
              <a:t>Porqué</a:t>
            </a:r>
            <a:r>
              <a:rPr lang="es-CO" dirty="0"/>
              <a:t> (sustantivo, como "la razón")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Nunca entendí el porqué de su obsesión con coleccionar cucharitas de helado.</a:t>
            </a:r>
            <a:endParaRPr lang="es-CO" dirty="0"/>
          </a:p>
          <a:p>
            <a:pPr marL="0" indent="0">
              <a:buNone/>
            </a:pPr>
            <a:r>
              <a:rPr lang="es-CO" b="1" dirty="0"/>
              <a:t>Por que</a:t>
            </a:r>
            <a:r>
              <a:rPr lang="es-CO" dirty="0"/>
              <a:t> (combinación poco común: preposición + conjunción)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Luchó por que lo dejaran entrar... gratis al concierto.</a:t>
            </a:r>
            <a:endParaRPr lang="es-CO" dirty="0"/>
          </a:p>
        </p:txBody>
      </p:sp>
      <p:pic>
        <p:nvPicPr>
          <p:cNvPr id="6154" name="Picture 10" descr="Quartet of Adorable Kittens">
            <a:extLst>
              <a:ext uri="{FF2B5EF4-FFF2-40B4-BE49-F238E27FC236}">
                <a16:creationId xmlns:a16="http://schemas.microsoft.com/office/drawing/2014/main" id="{84F7EF21-713F-DDA9-0FF8-026A1917A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95"/>
          <a:stretch/>
        </p:blipFill>
        <p:spPr bwMode="auto">
          <a:xfrm>
            <a:off x="7467600" y="-1"/>
            <a:ext cx="4728930" cy="255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072F10B-7448-3116-D378-C4CD3ECCCE8E}"/>
              </a:ext>
            </a:extLst>
          </p:cNvPr>
          <p:cNvSpPr txBox="1"/>
          <p:nvPr/>
        </p:nvSpPr>
        <p:spPr>
          <a:xfrm>
            <a:off x="7417871" y="2585804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146157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Signos de puntuación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3772961" y="1297967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🍽️ La coma: salvando vidas desde tiempos inmemoriales</a:t>
            </a:r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Ejemplo: Vamos a comer, niños.</a:t>
            </a:r>
          </a:p>
          <a:p>
            <a:pPr marL="0" indent="0">
              <a:buNone/>
            </a:pPr>
            <a:br>
              <a:rPr lang="es-CO" dirty="0"/>
            </a:br>
            <a:r>
              <a:rPr lang="es-CO" dirty="0"/>
              <a:t>😇 </a:t>
            </a:r>
            <a:r>
              <a:rPr lang="es-CO" i="1" dirty="0"/>
              <a:t>Traducción: Vamos a comer </a:t>
            </a:r>
            <a:r>
              <a:rPr lang="es-CO" b="1" i="1" dirty="0"/>
              <a:t>con</a:t>
            </a:r>
            <a:r>
              <a:rPr lang="es-CO" i="1" dirty="0"/>
              <a:t> los niños.</a:t>
            </a:r>
            <a:br>
              <a:rPr lang="es-CO" dirty="0"/>
            </a:br>
            <a:r>
              <a:rPr lang="es-CO" dirty="0"/>
              <a:t>😱 </a:t>
            </a:r>
            <a:r>
              <a:rPr lang="es-CO" i="1" dirty="0"/>
              <a:t>Sin coma: Vamos a comer niños. ¡¿CANÍBALES?!</a:t>
            </a:r>
            <a:endParaRPr lang="es-CO" dirty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🔔 </a:t>
            </a:r>
            <a:r>
              <a:rPr lang="es-CO" b="1" dirty="0"/>
              <a:t>Moraleja:</a:t>
            </a:r>
            <a:r>
              <a:rPr lang="es-CO" dirty="0"/>
              <a:t> ¡Una coma puede salvar vidas!</a:t>
            </a:r>
          </a:p>
        </p:txBody>
      </p:sp>
      <p:pic>
        <p:nvPicPr>
          <p:cNvPr id="5" name="Picture 6" descr="Expressive child making funny face with messy hair close-up portrait showing a mix of confusion and amusement">
            <a:extLst>
              <a:ext uri="{FF2B5EF4-FFF2-40B4-BE49-F238E27FC236}">
                <a16:creationId xmlns:a16="http://schemas.microsoft.com/office/drawing/2014/main" id="{BCD427B0-743D-948D-0418-401DA38E6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91" y="3218038"/>
            <a:ext cx="3594813" cy="359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A800CBE-FD50-F36C-A81F-99C9097A2369}"/>
              </a:ext>
            </a:extLst>
          </p:cNvPr>
          <p:cNvSpPr txBox="1"/>
          <p:nvPr/>
        </p:nvSpPr>
        <p:spPr>
          <a:xfrm>
            <a:off x="2813454" y="6595733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267794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Signos de puntuación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753343" y="1285527"/>
            <a:ext cx="6070789" cy="49060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b="1" dirty="0"/>
              <a:t>🌧️ Punto y coma: el signo elegante y misterioso</a:t>
            </a:r>
          </a:p>
          <a:p>
            <a:r>
              <a:rPr lang="es-CO" dirty="0"/>
              <a:t>El punto y coma es como un cruce entre una pausa larga y una conexión lógica. </a:t>
            </a:r>
          </a:p>
          <a:p>
            <a:endParaRPr lang="es-CO" dirty="0"/>
          </a:p>
          <a:p>
            <a:r>
              <a:rPr lang="es-CO" dirty="0"/>
              <a:t>🔹 </a:t>
            </a:r>
            <a:r>
              <a:rPr lang="es-CO" b="1" dirty="0"/>
              <a:t>Ejemplo: Llueve; sin embargo, saldremos.</a:t>
            </a:r>
            <a:br>
              <a:rPr lang="es-CO" dirty="0"/>
            </a:br>
            <a:r>
              <a:rPr lang="es-CO" dirty="0"/>
              <a:t>☔ </a:t>
            </a:r>
            <a:r>
              <a:rPr lang="es-CO" i="1" dirty="0"/>
              <a:t>El clima dice que no, pero tu espíritu aventurero dice: ¡Estéreo Picnic allá voy; con botas de caucho!</a:t>
            </a:r>
            <a:endParaRPr lang="es-CO" dirty="0"/>
          </a:p>
        </p:txBody>
      </p:sp>
      <p:pic>
        <p:nvPicPr>
          <p:cNvPr id="8194" name="Picture 2" descr="Colorful Lollapalooza festival scene with crowds of excited fans, vibrant stage lights, and energetic performers,">
            <a:extLst>
              <a:ext uri="{FF2B5EF4-FFF2-40B4-BE49-F238E27FC236}">
                <a16:creationId xmlns:a16="http://schemas.microsoft.com/office/drawing/2014/main" id="{927515C8-FDD8-9B85-D697-7FFBFFC96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158" y="2980266"/>
            <a:ext cx="454025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B812EA-03CA-2325-9766-E6E9B57B6517}"/>
              </a:ext>
            </a:extLst>
          </p:cNvPr>
          <p:cNvSpPr txBox="1"/>
          <p:nvPr/>
        </p:nvSpPr>
        <p:spPr>
          <a:xfrm>
            <a:off x="7136158" y="5562777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2503963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Signos de puntuación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3865824" y="1531064"/>
            <a:ext cx="8229600" cy="452596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🧩 Paréntesis, comillas y guion: los signos de la aclaración, la cita y la unión</a:t>
            </a:r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Paréntesis ( )</a:t>
            </a:r>
            <a:r>
              <a:rPr lang="es-CO" dirty="0"/>
              <a:t>: para meter aclaraciones, datos extras o chismes diarios.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Mi gato (el que odia a los perros) aprendió a abrir la nevera.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Comillas " "</a:t>
            </a:r>
            <a:r>
              <a:rPr lang="es-CO" dirty="0"/>
              <a:t>: se usan para citar, destacar o señalar palabras irónicas.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Mi primo dice que es “experto” en tecnología… pero llama al técnico para encender el </a:t>
            </a:r>
            <a:r>
              <a:rPr lang="es-CO" i="1" dirty="0" err="1"/>
              <a:t>wi</a:t>
            </a:r>
            <a:r>
              <a:rPr lang="es-CO" i="1" dirty="0"/>
              <a:t>-fi.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Guion –</a:t>
            </a:r>
            <a:r>
              <a:rPr lang="es-CO" dirty="0"/>
              <a:t>: une palabras o indica relaciones.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Relación madre-hijo: un vínculo fuerte, especialmente cuando hay </a:t>
            </a:r>
            <a:r>
              <a:rPr lang="es-CO" i="1" dirty="0" err="1"/>
              <a:t>wi</a:t>
            </a:r>
            <a:r>
              <a:rPr lang="es-CO" i="1" dirty="0"/>
              <a:t>-fi compartido.</a:t>
            </a:r>
            <a:endParaRPr lang="es-CO" dirty="0"/>
          </a:p>
        </p:txBody>
      </p:sp>
      <p:pic>
        <p:nvPicPr>
          <p:cNvPr id="9218" name="Picture 2" descr="Wifi Router Public Access Point, Shopping Mall">
            <a:extLst>
              <a:ext uri="{FF2B5EF4-FFF2-40B4-BE49-F238E27FC236}">
                <a16:creationId xmlns:a16="http://schemas.microsoft.com/office/drawing/2014/main" id="{FDDA48F3-77F1-F77A-29F8-13A86EF65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92"/>
          <a:stretch/>
        </p:blipFill>
        <p:spPr bwMode="auto">
          <a:xfrm>
            <a:off x="753344" y="3794045"/>
            <a:ext cx="2820063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1F7223A-4BFC-2E8E-1A58-E907ECFA0BDB}"/>
              </a:ext>
            </a:extLst>
          </p:cNvPr>
          <p:cNvSpPr txBox="1"/>
          <p:nvPr/>
        </p:nvSpPr>
        <p:spPr>
          <a:xfrm>
            <a:off x="753344" y="5810806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3351036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Signos de puntuación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753344" y="1324383"/>
            <a:ext cx="8229600" cy="499001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⚠️ ¡Cuidado con las comas criminales!</a:t>
            </a:r>
          </a:p>
          <a:p>
            <a:pPr marL="0" indent="0">
              <a:buNone/>
            </a:pPr>
            <a:r>
              <a:rPr lang="es-CO" dirty="0"/>
              <a:t>Entre sujeto y verbo no va coma. </a:t>
            </a:r>
          </a:p>
          <a:p>
            <a:pPr marL="0" indent="0">
              <a:buNone/>
            </a:pPr>
            <a:r>
              <a:rPr lang="es-CO" b="1" dirty="0"/>
              <a:t>Incorrecto</a:t>
            </a:r>
            <a:br>
              <a:rPr lang="es-CO" dirty="0"/>
            </a:br>
            <a:r>
              <a:rPr lang="es-CO" dirty="0"/>
              <a:t>Los estudiantes de último semestre de APT, presentaron su trabajo de grado.</a:t>
            </a:r>
          </a:p>
          <a:p>
            <a:pPr marL="0" indent="0">
              <a:buNone/>
            </a:pPr>
            <a:br>
              <a:rPr lang="es-CO" dirty="0"/>
            </a:br>
            <a:r>
              <a:rPr lang="es-CO" dirty="0"/>
              <a:t>😬 Esa coma parece un ataque de ansiedad antes de la sustentación.</a:t>
            </a:r>
          </a:p>
          <a:p>
            <a:pPr marL="0" indent="0">
              <a:buNone/>
            </a:pPr>
            <a:r>
              <a:rPr lang="es-CO" b="1" dirty="0"/>
              <a:t>Correcto</a:t>
            </a:r>
            <a:br>
              <a:rPr lang="es-CO" dirty="0"/>
            </a:br>
            <a:r>
              <a:rPr lang="es-CO" dirty="0"/>
              <a:t>Los estudiantes de último semestre de APT presentaron su trabajo de grado.</a:t>
            </a:r>
          </a:p>
          <a:p>
            <a:pPr marL="0" indent="0">
              <a:buNone/>
            </a:pPr>
            <a:br>
              <a:rPr lang="es-CO" dirty="0"/>
            </a:br>
            <a:r>
              <a:rPr lang="es-CO" dirty="0"/>
              <a:t>🎓 Ahora sí, todo fluye como una buena defensa oral.</a:t>
            </a:r>
          </a:p>
        </p:txBody>
      </p:sp>
      <p:pic>
        <p:nvPicPr>
          <p:cNvPr id="10242" name="Picture 2" descr="Happy student with thumbs up">
            <a:extLst>
              <a:ext uri="{FF2B5EF4-FFF2-40B4-BE49-F238E27FC236}">
                <a16:creationId xmlns:a16="http://schemas.microsoft.com/office/drawing/2014/main" id="{8AAE9B54-3CF2-51E2-8EAC-078848BFC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656" y="234484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84D3FAC-5172-4041-54B4-A1030BB9AA6C}"/>
              </a:ext>
            </a:extLst>
          </p:cNvPr>
          <p:cNvSpPr txBox="1"/>
          <p:nvPr/>
        </p:nvSpPr>
        <p:spPr>
          <a:xfrm>
            <a:off x="9626830" y="5392848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3264262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Redacción clara y coherente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753344" y="1227865"/>
            <a:ext cx="8229600" cy="51642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/>
              <a:t>🔗 Conectores: los puentes elegantes del lenguaje</a:t>
            </a:r>
          </a:p>
          <a:p>
            <a:pPr marL="0" indent="0">
              <a:buNone/>
            </a:pPr>
            <a:r>
              <a:rPr lang="es-CO" sz="2400" dirty="0"/>
              <a:t>Los conectores unen ideas </a:t>
            </a:r>
          </a:p>
          <a:p>
            <a:pPr marL="0" indent="0">
              <a:buNone/>
            </a:pPr>
            <a:endParaRPr lang="es-CO" sz="2400" dirty="0"/>
          </a:p>
          <a:p>
            <a:pPr marL="0" indent="0">
              <a:buNone/>
            </a:pPr>
            <a:r>
              <a:rPr lang="es-CO" sz="2400" dirty="0"/>
              <a:t>🔹 </a:t>
            </a:r>
            <a:r>
              <a:rPr lang="es-CO" sz="2400" b="1" dirty="0"/>
              <a:t>Además</a:t>
            </a:r>
            <a:r>
              <a:rPr lang="es-CO" sz="2400" dirty="0"/>
              <a:t>: es ese amigo que siempre suma algo.</a:t>
            </a:r>
            <a:br>
              <a:rPr lang="es-CO" sz="2400" dirty="0"/>
            </a:br>
            <a:r>
              <a:rPr lang="es-CO" sz="2400" dirty="0"/>
              <a:t>👉 </a:t>
            </a:r>
            <a:r>
              <a:rPr lang="es-CO" sz="2400" i="1" dirty="0"/>
              <a:t>Estudié toda la noche; además, hice resúmenes con dibujitos y todo.</a:t>
            </a:r>
            <a:r>
              <a:rPr lang="es-CO" sz="2400" dirty="0"/>
              <a:t> 🎨</a:t>
            </a:r>
          </a:p>
        </p:txBody>
      </p:sp>
      <p:pic>
        <p:nvPicPr>
          <p:cNvPr id="11268" name="Picture 4" descr="knowledge build bridge">
            <a:extLst>
              <a:ext uri="{FF2B5EF4-FFF2-40B4-BE49-F238E27FC236}">
                <a16:creationId xmlns:a16="http://schemas.microsoft.com/office/drawing/2014/main" id="{6BBC75A4-1DE8-BF73-C28F-9BD22CA770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67"/>
          <a:stretch/>
        </p:blipFill>
        <p:spPr bwMode="auto">
          <a:xfrm>
            <a:off x="0" y="4775200"/>
            <a:ext cx="4572000" cy="2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AF764E7-2D9E-A806-A14C-98DA934E6CB8}"/>
              </a:ext>
            </a:extLst>
          </p:cNvPr>
          <p:cNvSpPr txBox="1"/>
          <p:nvPr/>
        </p:nvSpPr>
        <p:spPr>
          <a:xfrm>
            <a:off x="4682550" y="3585706"/>
            <a:ext cx="65093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s-CO" sz="2400" dirty="0"/>
              <a:t>🔹 </a:t>
            </a:r>
            <a:r>
              <a:rPr lang="es-CO" sz="2400" b="1" dirty="0"/>
              <a:t>Sin embargo</a:t>
            </a:r>
            <a:r>
              <a:rPr lang="es-CO" sz="2400" dirty="0"/>
              <a:t>: el que te cambia la jugada.</a:t>
            </a:r>
            <a:br>
              <a:rPr lang="es-CO" sz="2400" dirty="0"/>
            </a:br>
            <a:r>
              <a:rPr lang="es-CO" sz="2400" dirty="0"/>
              <a:t>👉 </a:t>
            </a:r>
            <a:r>
              <a:rPr lang="es-CO" sz="2400" i="1" dirty="0"/>
              <a:t>Quería ir a la fiesta; sin embargo, mi pareja me retuvo.</a:t>
            </a:r>
            <a:r>
              <a:rPr lang="es-CO" sz="2400" dirty="0"/>
              <a:t> 😴</a:t>
            </a:r>
          </a:p>
          <a:p>
            <a:pPr marL="0" indent="0">
              <a:buNone/>
            </a:pPr>
            <a:endParaRPr lang="es-CO" sz="2400" dirty="0"/>
          </a:p>
          <a:p>
            <a:pPr marL="0" indent="0">
              <a:buNone/>
            </a:pPr>
            <a:r>
              <a:rPr lang="es-CO" sz="2400" dirty="0"/>
              <a:t>🔹 </a:t>
            </a:r>
            <a:r>
              <a:rPr lang="es-CO" sz="2400" b="1" dirty="0"/>
              <a:t>Por tanto</a:t>
            </a:r>
            <a:r>
              <a:rPr lang="es-CO" sz="2400" dirty="0"/>
              <a:t>: lógico, serio, todo un filósofo.</a:t>
            </a:r>
            <a:br>
              <a:rPr lang="es-CO" sz="2400" dirty="0"/>
            </a:br>
            <a:r>
              <a:rPr lang="es-CO" sz="2400" dirty="0"/>
              <a:t>👉 </a:t>
            </a:r>
            <a:r>
              <a:rPr lang="es-CO" sz="2400" i="1" dirty="0"/>
              <a:t>No estudié; por tanto, me convertí en un experto en mirar el techo durante el examen.</a:t>
            </a:r>
            <a:r>
              <a:rPr lang="es-CO" sz="2400" dirty="0"/>
              <a:t> 🤔</a:t>
            </a:r>
          </a:p>
          <a:p>
            <a:endParaRPr lang="es-CO" sz="2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5FCC11-F7BC-D491-5A76-F5CBFCD5C8F8}"/>
              </a:ext>
            </a:extLst>
          </p:cNvPr>
          <p:cNvSpPr txBox="1"/>
          <p:nvPr/>
        </p:nvSpPr>
        <p:spPr>
          <a:xfrm>
            <a:off x="0" y="4528979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2948952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Redacción clara y coherente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753343" y="1337734"/>
            <a:ext cx="8763189" cy="531642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❓ Ambigüedades: frases que confunden </a:t>
            </a:r>
            <a:br>
              <a:rPr lang="es-CO" b="1" dirty="0"/>
            </a:br>
            <a:r>
              <a:rPr lang="es-CO" b="1" dirty="0"/>
              <a:t>más que </a:t>
            </a:r>
            <a:r>
              <a:rPr lang="es-CO" b="1" i="1" dirty="0"/>
              <a:t>spoilers</a:t>
            </a:r>
            <a:r>
              <a:rPr lang="es-CO" b="1" dirty="0"/>
              <a:t> sin contexto</a:t>
            </a:r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Ejemplo ambiguo:</a:t>
            </a:r>
          </a:p>
          <a:p>
            <a:pPr marL="0" indent="0">
              <a:buNone/>
            </a:pP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Los niños comieron pizza y helado en el parque.</a:t>
            </a:r>
            <a:endParaRPr lang="es-CO" dirty="0"/>
          </a:p>
          <a:p>
            <a:pPr marL="0" indent="0">
              <a:buNone/>
            </a:pPr>
            <a:r>
              <a:rPr lang="es-CO" dirty="0"/>
              <a:t>🤔 ¿Comieron ambos alimentos en el parque, o solo el helado fue en el parque?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Mejor así:</a:t>
            </a:r>
            <a:br>
              <a:rPr lang="es-CO" dirty="0"/>
            </a:br>
            <a:r>
              <a:rPr lang="es-CO" i="1" dirty="0"/>
              <a:t>👉 Los niños comieron pizza y helado, ambos en el parque.</a:t>
            </a:r>
          </a:p>
          <a:p>
            <a:pPr marL="0" indent="0">
              <a:buNone/>
            </a:pPr>
            <a:r>
              <a:rPr lang="es-CO" i="1" dirty="0"/>
              <a:t> 👉 Los niños comieron pizza en casa y helado en el parque</a:t>
            </a:r>
            <a:r>
              <a:rPr lang="es-CO" dirty="0"/>
              <a:t>. 🍕</a:t>
            </a: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12290" name="Picture 2" descr="Overhead shot of colorful unhealthy junk food like pizza, fries, candies, ice cream, and sweets on purple background.">
            <a:extLst>
              <a:ext uri="{FF2B5EF4-FFF2-40B4-BE49-F238E27FC236}">
                <a16:creationId xmlns:a16="http://schemas.microsoft.com/office/drawing/2014/main" id="{D8011CA1-D372-9CFB-4149-8A5E9FBC8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714" y="0"/>
            <a:ext cx="4566286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48F642F-2104-6F79-E30A-C5B8287CFC4E}"/>
              </a:ext>
            </a:extLst>
          </p:cNvPr>
          <p:cNvSpPr txBox="1"/>
          <p:nvPr/>
        </p:nvSpPr>
        <p:spPr>
          <a:xfrm>
            <a:off x="7625714" y="2598474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504814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Redacción clara y coherente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4017675" y="1497177"/>
            <a:ext cx="7446192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🚫 Dequeísmo: el error favorito de los despistados</a:t>
            </a:r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Incorrecto:</a:t>
            </a:r>
            <a:r>
              <a:rPr lang="es-CO" dirty="0"/>
              <a:t> </a:t>
            </a:r>
            <a:r>
              <a:rPr lang="es-CO" i="1" dirty="0"/>
              <a:t>Pienso </a:t>
            </a:r>
            <a:r>
              <a:rPr lang="es-CO" b="1" i="1" dirty="0"/>
              <a:t>de que</a:t>
            </a:r>
            <a:r>
              <a:rPr lang="es-CO" i="1" dirty="0"/>
              <a:t> vamos a ganar.</a:t>
            </a:r>
            <a:r>
              <a:rPr lang="es-CO" dirty="0"/>
              <a:t> ❌</a:t>
            </a:r>
            <a:br>
              <a:rPr lang="es-CO" dirty="0"/>
            </a:br>
            <a:r>
              <a:rPr lang="es-CO" dirty="0"/>
              <a:t>🔹 </a:t>
            </a:r>
            <a:r>
              <a:rPr lang="es-CO" b="1" dirty="0"/>
              <a:t>Correcto:</a:t>
            </a:r>
            <a:r>
              <a:rPr lang="es-CO" dirty="0"/>
              <a:t> </a:t>
            </a:r>
            <a:r>
              <a:rPr lang="es-CO" i="1" dirty="0"/>
              <a:t>Pienso </a:t>
            </a:r>
            <a:r>
              <a:rPr lang="es-CO" b="1" i="1" dirty="0"/>
              <a:t>que</a:t>
            </a:r>
            <a:r>
              <a:rPr lang="es-CO" i="1" dirty="0"/>
              <a:t> vamos a ganar.</a:t>
            </a:r>
            <a:r>
              <a:rPr lang="es-CO" dirty="0"/>
              <a:t> ✅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Otros verbos con de que: </a:t>
            </a:r>
            <a:r>
              <a:rPr lang="es-CO" i="1" dirty="0"/>
              <a:t>alegrarse de que, estar seguro de que, olvidarse de que…</a:t>
            </a:r>
          </a:p>
          <a:p>
            <a:pPr marL="0" indent="0">
              <a:buNone/>
            </a:pPr>
            <a:endParaRPr lang="es-CO" i="1" dirty="0"/>
          </a:p>
          <a:p>
            <a:pPr marL="0" indent="0">
              <a:buNone/>
            </a:pPr>
            <a:r>
              <a:rPr lang="es-CO" dirty="0"/>
              <a:t>🧠 </a:t>
            </a:r>
            <a:r>
              <a:rPr lang="es-CO" b="1" dirty="0"/>
              <a:t>Pista: </a:t>
            </a:r>
            <a:r>
              <a:rPr lang="es-CO" dirty="0"/>
              <a:t>si preguntas con "¿de qué?" al principio y tiene lógica, entonces el "de qué" está bien usado en tu frase.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25F047AB-0224-E3AF-2696-A30A5D47B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70" y="1402266"/>
            <a:ext cx="2828929" cy="196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BD69E39-44CC-B771-3430-B62AEE83F308}"/>
              </a:ext>
            </a:extLst>
          </p:cNvPr>
          <p:cNvSpPr txBox="1"/>
          <p:nvPr/>
        </p:nvSpPr>
        <p:spPr>
          <a:xfrm>
            <a:off x="915770" y="3480261"/>
            <a:ext cx="282892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</a:t>
            </a:r>
            <a:r>
              <a:rPr lang="es-CO" sz="1100" dirty="0">
                <a:hlinkClick r:id="rId8"/>
              </a:rPr>
              <a:t>https://es.wikipedia.org/wiki/Jorge_Herrera_%28actor%29</a:t>
            </a:r>
            <a:endParaRPr lang="es-CO" sz="1100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48102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642795" y="859654"/>
            <a:ext cx="9708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solidFill>
                  <a:srgbClr val="7700CC"/>
                </a:solidFill>
                <a:latin typeface="Montserrat Black" pitchFamily="2" charset="0"/>
              </a:rPr>
              <a:t>Resultados de aprendizaje</a:t>
            </a:r>
            <a:endParaRPr lang="es-ES" dirty="0">
              <a:solidFill>
                <a:srgbClr val="D10DD3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947A3C-227E-9181-17AE-801C2562B820}"/>
              </a:ext>
            </a:extLst>
          </p:cNvPr>
          <p:cNvSpPr txBox="1"/>
          <p:nvPr/>
        </p:nvSpPr>
        <p:spPr>
          <a:xfrm>
            <a:off x="1934625" y="1685705"/>
            <a:ext cx="100679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/>
              <a:t>🔹  Fortalecer habilidades de redacción y ortografía en </a:t>
            </a:r>
            <a:br>
              <a:rPr lang="es-CO" sz="3200" dirty="0"/>
            </a:br>
            <a:r>
              <a:rPr lang="es-CO" sz="3200" dirty="0"/>
              <a:t>       contextos académicos.</a:t>
            </a:r>
          </a:p>
          <a:p>
            <a:endParaRPr lang="es-CO" sz="3200" dirty="0"/>
          </a:p>
          <a:p>
            <a:r>
              <a:rPr lang="es-CO" sz="3200" dirty="0"/>
              <a:t>🔹  Identificar y corregir errores comunes en la escritura.</a:t>
            </a:r>
          </a:p>
          <a:p>
            <a:endParaRPr lang="es-CO" sz="3200" dirty="0"/>
          </a:p>
          <a:p>
            <a:r>
              <a:rPr lang="es-CO" sz="3200" dirty="0"/>
              <a:t>🔹  Aplicar reglas básicas de puntuación, acentuación </a:t>
            </a:r>
            <a:br>
              <a:rPr lang="es-CO" sz="3200" dirty="0"/>
            </a:br>
            <a:r>
              <a:rPr lang="es-CO" sz="3200" dirty="0"/>
              <a:t>       y estilo.</a:t>
            </a:r>
          </a:p>
          <a:p>
            <a:endParaRPr lang="es-CO" sz="3200" dirty="0"/>
          </a:p>
          <a:p>
            <a:r>
              <a:rPr lang="es-CO" sz="3200" dirty="0"/>
              <a:t>🔹  Usar responsablemente la IA en la escritura.</a:t>
            </a:r>
          </a:p>
          <a:p>
            <a:endParaRPr lang="es-CO" sz="2400" dirty="0">
              <a:solidFill>
                <a:schemeClr val="bg2">
                  <a:lumMod val="25000"/>
                </a:schemeClr>
              </a:solidFill>
            </a:endParaRPr>
          </a:p>
          <a:p>
            <a:endParaRPr lang="es-CO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391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Redacción clara y coherente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686869" y="1581983"/>
            <a:ext cx="7710242" cy="452596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👨‍🏫 Concordancia: que el verbo y el sujeto no se peleen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Ejemplo correcto:</a:t>
            </a:r>
            <a:r>
              <a:rPr lang="es-CO" dirty="0"/>
              <a:t> </a:t>
            </a:r>
            <a:r>
              <a:rPr lang="es-CO" i="1" dirty="0"/>
              <a:t>el grupo de estudiantes </a:t>
            </a:r>
            <a:r>
              <a:rPr lang="es-CO" b="1" i="1" dirty="0"/>
              <a:t>llegó</a:t>
            </a:r>
            <a:r>
              <a:rPr lang="es-CO" i="1" dirty="0"/>
              <a:t> puntual.</a:t>
            </a:r>
            <a:br>
              <a:rPr lang="es-CO" dirty="0"/>
            </a:br>
            <a:endParaRPr lang="es-CO" dirty="0"/>
          </a:p>
          <a:p>
            <a:pPr marL="0" indent="0">
              <a:buNone/>
            </a:pPr>
            <a:r>
              <a:rPr lang="es-CO" dirty="0"/>
              <a:t>👉 Aunque “estudiantes” está en plural, el </a:t>
            </a:r>
            <a:r>
              <a:rPr lang="es-CO" b="1" dirty="0"/>
              <a:t>sujeto real</a:t>
            </a:r>
            <a:r>
              <a:rPr lang="es-CO" dirty="0"/>
              <a:t> es “el grupo” (singular), por eso el verbo va en singular.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❌ </a:t>
            </a:r>
            <a:r>
              <a:rPr lang="es-CO" b="1" dirty="0"/>
              <a:t>Incorrecto:</a:t>
            </a:r>
            <a:r>
              <a:rPr lang="es-CO" dirty="0"/>
              <a:t> </a:t>
            </a:r>
            <a:r>
              <a:rPr lang="es-CO" i="1" dirty="0"/>
              <a:t>El grupo de estudiantes </a:t>
            </a:r>
            <a:r>
              <a:rPr lang="es-CO" b="1" i="1" dirty="0"/>
              <a:t>llegaron</a:t>
            </a:r>
            <a:r>
              <a:rPr lang="es-CO" i="1" dirty="0"/>
              <a:t> puntual.</a:t>
            </a:r>
            <a:endParaRPr lang="es-CO" dirty="0"/>
          </a:p>
        </p:txBody>
      </p:sp>
      <p:pic>
        <p:nvPicPr>
          <p:cNvPr id="14338" name="Picture 2" descr="Group of friends portrait at the park with same dress code">
            <a:extLst>
              <a:ext uri="{FF2B5EF4-FFF2-40B4-BE49-F238E27FC236}">
                <a16:creationId xmlns:a16="http://schemas.microsoft.com/office/drawing/2014/main" id="{256CEBC7-B499-0025-6F14-E567DF48B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111" y="-16828"/>
            <a:ext cx="3791247" cy="253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696F4F9-C9D2-B0FF-8B4A-5396CC215905}"/>
              </a:ext>
            </a:extLst>
          </p:cNvPr>
          <p:cNvSpPr txBox="1"/>
          <p:nvPr/>
        </p:nvSpPr>
        <p:spPr>
          <a:xfrm>
            <a:off x="8374985" y="2542711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3802064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Estilo y economía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3867922" y="822229"/>
            <a:ext cx="7919578" cy="52666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♻️ Redundancias: repetir lo repetido... otra vez</a:t>
            </a:r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Ejemplos clásicos de “tengo palabras de sobra”:</a:t>
            </a:r>
            <a:endParaRPr lang="es-CO" dirty="0"/>
          </a:p>
          <a:p>
            <a:pPr marL="0" indent="0">
              <a:buNone/>
            </a:pPr>
            <a:r>
              <a:rPr lang="es-CO" i="1" dirty="0"/>
              <a:t>Subir arriba</a:t>
            </a:r>
            <a:r>
              <a:rPr lang="es-CO" dirty="0"/>
              <a:t> 🚶⬆️ (¿Y si subes abajo?)</a:t>
            </a:r>
          </a:p>
          <a:p>
            <a:pPr marL="0" indent="0">
              <a:buNone/>
            </a:pPr>
            <a:r>
              <a:rPr lang="es-CO" i="1" dirty="0"/>
              <a:t>Bajar abajo</a:t>
            </a:r>
            <a:r>
              <a:rPr lang="es-CO" dirty="0"/>
              <a:t> 🚶⬇️ (¿Y si bajas arriba?)</a:t>
            </a:r>
          </a:p>
          <a:p>
            <a:pPr marL="0" indent="0">
              <a:buNone/>
            </a:pPr>
            <a:r>
              <a:rPr lang="es-CO" i="1" dirty="0"/>
              <a:t>Entrar adentro</a:t>
            </a:r>
            <a:r>
              <a:rPr lang="es-CO" dirty="0"/>
              <a:t> 🚪 (¿Y entras afuera?)</a:t>
            </a:r>
          </a:p>
          <a:p>
            <a:pPr marL="0" indent="0">
              <a:buNone/>
            </a:pPr>
            <a:r>
              <a:rPr lang="es-CO" i="1" dirty="0"/>
              <a:t>Salió afuera con sus propios pies</a:t>
            </a:r>
            <a:r>
              <a:rPr lang="es-CO" dirty="0"/>
              <a:t> 🦶 (Menos mal, porque con pies prestados sería raro)</a:t>
            </a:r>
          </a:p>
          <a:p>
            <a:pPr marL="0" indent="0">
              <a:buNone/>
            </a:pPr>
            <a:r>
              <a:rPr lang="es-CO" dirty="0"/>
              <a:t>💡 </a:t>
            </a:r>
            <a:r>
              <a:rPr lang="es-CO" b="1" dirty="0"/>
              <a:t>Cómo evitarlo:</a:t>
            </a:r>
            <a:r>
              <a:rPr lang="es-CO" dirty="0"/>
              <a:t> usa solo la palabra necesaria. Si ya implica una dirección o acción, no hay que repetirla.</a:t>
            </a:r>
          </a:p>
        </p:txBody>
      </p:sp>
      <p:pic>
        <p:nvPicPr>
          <p:cNvPr id="15362" name="Picture 2" descr="Pet door being used by a dog">
            <a:extLst>
              <a:ext uri="{FF2B5EF4-FFF2-40B4-BE49-F238E27FC236}">
                <a16:creationId xmlns:a16="http://schemas.microsoft.com/office/drawing/2014/main" id="{A51EE36B-D2DC-43EE-0DCE-83D903025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2" r="17515" b="6095"/>
          <a:stretch/>
        </p:blipFill>
        <p:spPr bwMode="auto">
          <a:xfrm>
            <a:off x="9023" y="4639734"/>
            <a:ext cx="3454400" cy="221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1B20842-392C-ECDE-67BF-254967A3E624}"/>
              </a:ext>
            </a:extLst>
          </p:cNvPr>
          <p:cNvSpPr txBox="1"/>
          <p:nvPr/>
        </p:nvSpPr>
        <p:spPr>
          <a:xfrm>
            <a:off x="3472446" y="6611779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3520566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Estilo y economía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2867570" y="1314440"/>
            <a:ext cx="8229600" cy="475941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🗯️ Muletillas: las palabritas que no sueltan el micrófono</a:t>
            </a:r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Ejemplo: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Entonces, o sea, básicamente, fui a la tienda, o sea, como que… entonces… compré papas.</a:t>
            </a:r>
            <a:endParaRPr lang="es-CO" dirty="0"/>
          </a:p>
          <a:p>
            <a:pPr marL="0" indent="0">
              <a:buNone/>
            </a:pPr>
            <a:r>
              <a:rPr lang="es-CO" dirty="0"/>
              <a:t>😵 Al final uno no sabe si compró papas o si entró en una dimensión alternativa de explicaciones infinitas.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🔔 </a:t>
            </a:r>
            <a:r>
              <a:rPr lang="es-CO" b="1" dirty="0"/>
              <a:t>Tip:</a:t>
            </a:r>
            <a:r>
              <a:rPr lang="es-CO" dirty="0"/>
              <a:t> grábate hablando o escribe tus textos y luego edita como si fueras un chef: corta lo que sobre.</a:t>
            </a:r>
          </a:p>
        </p:txBody>
      </p:sp>
      <p:pic>
        <p:nvPicPr>
          <p:cNvPr id="16386" name="Picture 2" descr="Young Uruguayan woman wearing neck brace and crutches over isolated background having doubts and with confuse face expression">
            <a:extLst>
              <a:ext uri="{FF2B5EF4-FFF2-40B4-BE49-F238E27FC236}">
                <a16:creationId xmlns:a16="http://schemas.microsoft.com/office/drawing/2014/main" id="{2E801E8A-EE0E-5C94-6C66-423173259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0" r="23719"/>
          <a:stretch/>
        </p:blipFill>
        <p:spPr bwMode="auto">
          <a:xfrm>
            <a:off x="-27329" y="3810000"/>
            <a:ext cx="2309844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03D7A9A-B555-338C-ADD1-8CC32D4FC6BA}"/>
              </a:ext>
            </a:extLst>
          </p:cNvPr>
          <p:cNvSpPr txBox="1"/>
          <p:nvPr/>
        </p:nvSpPr>
        <p:spPr>
          <a:xfrm>
            <a:off x="1780521" y="6547517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1595372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Estilo y economía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753344" y="1450367"/>
            <a:ext cx="8229600" cy="484701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/>
              <a:t>🧰 Reformular y variar: dale sabor a tu texto</a:t>
            </a:r>
          </a:p>
          <a:p>
            <a:pPr marL="0" indent="0">
              <a:buNone/>
            </a:pPr>
            <a:endParaRPr lang="es-CO" sz="2400" b="1" dirty="0"/>
          </a:p>
          <a:p>
            <a:pPr marL="0" indent="0">
              <a:buNone/>
            </a:pPr>
            <a:r>
              <a:rPr lang="es-CO" sz="2400" dirty="0"/>
              <a:t>🔹 </a:t>
            </a:r>
            <a:r>
              <a:rPr lang="es-CO" sz="2400" b="1" dirty="0"/>
              <a:t>Ejemplo:</a:t>
            </a:r>
            <a:br>
              <a:rPr lang="es-CO" sz="2400" dirty="0"/>
            </a:br>
            <a:r>
              <a:rPr lang="es-CO" sz="2400" dirty="0"/>
              <a:t>👉 </a:t>
            </a:r>
            <a:r>
              <a:rPr lang="es-CO" sz="2400" i="1" dirty="0"/>
              <a:t>El perro corrió. El perro ladró. El perro durmió.</a:t>
            </a:r>
          </a:p>
          <a:p>
            <a:pPr marL="0" indent="0">
              <a:buNone/>
            </a:pPr>
            <a:endParaRPr lang="es-CO" sz="2400" dirty="0"/>
          </a:p>
          <a:p>
            <a:pPr marL="0" indent="0">
              <a:buNone/>
            </a:pPr>
            <a:r>
              <a:rPr lang="es-CO" sz="2400" dirty="0"/>
              <a:t>🔹 </a:t>
            </a:r>
            <a:r>
              <a:rPr lang="es-CO" sz="2400" b="1" dirty="0"/>
              <a:t>Reformulado con </a:t>
            </a:r>
            <a:r>
              <a:rPr lang="es-CO" sz="2400" b="1" i="1" dirty="0" err="1"/>
              <a:t>flow</a:t>
            </a:r>
            <a:r>
              <a:rPr lang="es-CO" sz="2400" b="1" dirty="0"/>
              <a:t>:</a:t>
            </a:r>
            <a:br>
              <a:rPr lang="es-CO" sz="2400" dirty="0"/>
            </a:br>
            <a:r>
              <a:rPr lang="es-CO" sz="2400" dirty="0"/>
              <a:t>👉 </a:t>
            </a:r>
            <a:r>
              <a:rPr lang="es-CO" sz="2400" i="1" dirty="0"/>
              <a:t>El perro corrió por el parque, ladró felizmente y luego se echó a dormir como un campeón.</a:t>
            </a:r>
          </a:p>
          <a:p>
            <a:pPr marL="0" indent="0">
              <a:buNone/>
            </a:pPr>
            <a:endParaRPr lang="es-CO" sz="2400" dirty="0"/>
          </a:p>
          <a:p>
            <a:pPr marL="0" indent="0">
              <a:buNone/>
            </a:pPr>
            <a:r>
              <a:rPr lang="es-CO" sz="2400" dirty="0"/>
              <a:t>💡 </a:t>
            </a:r>
            <a:r>
              <a:rPr lang="es-CO" sz="2400" b="1" dirty="0"/>
              <a:t>Tip: </a:t>
            </a:r>
            <a:r>
              <a:rPr lang="es-CO" sz="2400" dirty="0"/>
              <a:t>usa sinónimos, cambia la estructura, juega con los verbos. Hay muchas formas de decir lo mismo sin sonar a “copia y pega”.</a:t>
            </a:r>
          </a:p>
        </p:txBody>
      </p:sp>
      <p:pic>
        <p:nvPicPr>
          <p:cNvPr id="17410" name="Picture 2" descr="행복한 믹스견">
            <a:extLst>
              <a:ext uri="{FF2B5EF4-FFF2-40B4-BE49-F238E27FC236}">
                <a16:creationId xmlns:a16="http://schemas.microsoft.com/office/drawing/2014/main" id="{EF429617-8B19-5B65-0879-85C218C54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0"/>
            <a:ext cx="45593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F85459C-3FB9-B8E0-C2F5-C4E90899539C}"/>
              </a:ext>
            </a:extLst>
          </p:cNvPr>
          <p:cNvSpPr txBox="1"/>
          <p:nvPr/>
        </p:nvSpPr>
        <p:spPr>
          <a:xfrm>
            <a:off x="7632700" y="3107267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2301913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Estilo y economía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3982789" y="822229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b="1" dirty="0"/>
              <a:t>🎯 Adecuación: escribe como si le hablaras a tu lector ideal</a:t>
            </a:r>
          </a:p>
          <a:p>
            <a:pPr marL="0" indent="0">
              <a:buNone/>
            </a:pPr>
            <a:r>
              <a:rPr lang="es-CO" sz="2400" dirty="0"/>
              <a:t>No es lo mismo escribir para:</a:t>
            </a:r>
          </a:p>
          <a:p>
            <a:pPr marL="0" indent="0">
              <a:buNone/>
            </a:pPr>
            <a:r>
              <a:rPr lang="es-CO" sz="2400" dirty="0"/>
              <a:t>👩‍🏫 Docentes → </a:t>
            </a:r>
            <a:r>
              <a:rPr lang="es-CO" sz="2400" i="1" dirty="0"/>
              <a:t>Utiliza un registro formal, estructura clara y vocabulario preciso.</a:t>
            </a:r>
            <a:endParaRPr lang="es-CO" sz="2400" dirty="0"/>
          </a:p>
          <a:p>
            <a:pPr marL="0" indent="0">
              <a:buNone/>
            </a:pPr>
            <a:r>
              <a:rPr lang="es-CO" sz="2400" dirty="0"/>
              <a:t>👧 Estudiantes de primaria → </a:t>
            </a:r>
            <a:r>
              <a:rPr lang="es-CO" sz="2400" i="1" dirty="0"/>
              <a:t>Explica con ejemplos sencillos, frases cortas y palabras conocidas.</a:t>
            </a:r>
            <a:endParaRPr lang="es-CO" sz="2400" dirty="0"/>
          </a:p>
          <a:p>
            <a:pPr marL="0" indent="0">
              <a:buNone/>
            </a:pPr>
            <a:r>
              <a:rPr lang="es-CO" sz="2400" dirty="0"/>
              <a:t>👯 Mejores amigas → </a:t>
            </a:r>
            <a:r>
              <a:rPr lang="es-CO" sz="2400" i="1" dirty="0"/>
              <a:t>Tono relajado, natural, pero sin perder claridad (¡y sin caer en la fiesta de muletillas!)</a:t>
            </a:r>
          </a:p>
          <a:p>
            <a:pPr marL="0" indent="0">
              <a:buNone/>
            </a:pPr>
            <a:endParaRPr lang="es-CO" sz="2400" i="1" dirty="0"/>
          </a:p>
          <a:p>
            <a:pPr marL="0" indent="0">
              <a:buNone/>
            </a:pPr>
            <a:r>
              <a:rPr lang="es-CO" sz="2400" dirty="0"/>
              <a:t>💬 </a:t>
            </a:r>
            <a:r>
              <a:rPr lang="es-CO" sz="2400" b="1" dirty="0"/>
              <a:t>Tip:</a:t>
            </a:r>
            <a:r>
              <a:rPr lang="es-CO" sz="2400" dirty="0"/>
              <a:t> antes de escribir, pregúntate: ¿quién te va a leer?, ¿cómo lo entendería mejor? </a:t>
            </a:r>
          </a:p>
          <a:p>
            <a:pPr marL="0" indent="0">
              <a:buNone/>
            </a:pPr>
            <a:r>
              <a:rPr lang="es-CO" sz="2400" dirty="0"/>
              <a:t>Usar muchas palabras repetidas o frases innecesarias hace que el texto se vuelva confuso y aburrido.</a:t>
            </a:r>
          </a:p>
          <a:p>
            <a:pPr marL="0" indent="0">
              <a:buNone/>
            </a:pPr>
            <a:endParaRPr lang="es-CO" sz="2400" dirty="0"/>
          </a:p>
        </p:txBody>
      </p:sp>
      <p:pic>
        <p:nvPicPr>
          <p:cNvPr id="18434" name="Picture 2" descr="Friends walking and laughing together at music festival">
            <a:extLst>
              <a:ext uri="{FF2B5EF4-FFF2-40B4-BE49-F238E27FC236}">
                <a16:creationId xmlns:a16="http://schemas.microsoft.com/office/drawing/2014/main" id="{4D2EDB0B-7254-CEAC-6435-63757FC20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9100"/>
            <a:ext cx="3793350" cy="25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F589EC2-2FB0-1F6E-7230-1E9A2D848EF6}"/>
              </a:ext>
            </a:extLst>
          </p:cNvPr>
          <p:cNvSpPr txBox="1"/>
          <p:nvPr/>
        </p:nvSpPr>
        <p:spPr>
          <a:xfrm>
            <a:off x="3793350" y="6611779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1197289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Mayúsculas y cursivas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764967" y="1134618"/>
            <a:ext cx="7700866" cy="51705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400" dirty="0"/>
              <a:t>Las mayúsculas sirven para resaltar ciertos nombres. </a:t>
            </a:r>
            <a:endParaRPr lang="es-CO" sz="2400" b="1" dirty="0"/>
          </a:p>
          <a:p>
            <a:pPr marL="0" indent="0">
              <a:buNone/>
            </a:pPr>
            <a:r>
              <a:rPr lang="es-CO" sz="2400" dirty="0"/>
              <a:t>🔹 </a:t>
            </a:r>
            <a:r>
              <a:rPr lang="es-CO" sz="2400" b="1" dirty="0"/>
              <a:t>Dios</a:t>
            </a:r>
            <a:r>
              <a:rPr lang="es-CO" sz="2400" dirty="0"/>
              <a:t>: siempre con mayúscula cuando hablamos de la divinidad en contextos religiosos.</a:t>
            </a:r>
          </a:p>
          <a:p>
            <a:pPr marL="0" indent="0">
              <a:buNone/>
            </a:pPr>
            <a:r>
              <a:rPr lang="es-CO" sz="2400" dirty="0"/>
              <a:t>👉 </a:t>
            </a:r>
            <a:r>
              <a:rPr lang="es-CO" sz="2400" i="1" dirty="0"/>
              <a:t>Gracias a Dios, el examen tenía solo 5 preguntas.</a:t>
            </a:r>
            <a:r>
              <a:rPr lang="es-CO" sz="2400" dirty="0"/>
              <a:t> 🙌</a:t>
            </a:r>
          </a:p>
          <a:p>
            <a:pPr marL="0" indent="0">
              <a:buNone/>
            </a:pPr>
            <a:endParaRPr lang="es-CO" sz="2400" dirty="0"/>
          </a:p>
          <a:p>
            <a:pPr marL="0" indent="0">
              <a:buNone/>
            </a:pPr>
            <a:r>
              <a:rPr lang="es-CO" sz="2400" dirty="0"/>
              <a:t>🔹 </a:t>
            </a:r>
            <a:r>
              <a:rPr lang="es-CO" sz="2400" b="1" dirty="0"/>
              <a:t>Édgar</a:t>
            </a:r>
            <a:r>
              <a:rPr lang="es-CO" sz="2400" dirty="0"/>
              <a:t>: nombres propios de personas siempre con su mayúscula.</a:t>
            </a:r>
          </a:p>
          <a:p>
            <a:pPr marL="0" indent="0">
              <a:buNone/>
            </a:pPr>
            <a:r>
              <a:rPr lang="es-CO" sz="2400" dirty="0"/>
              <a:t>👉 </a:t>
            </a:r>
            <a:r>
              <a:rPr lang="es-CO" sz="2400" i="1" dirty="0"/>
              <a:t>Édgar no vino porque confundió el salón con la cafetería.</a:t>
            </a:r>
            <a:r>
              <a:rPr lang="es-CO" sz="2400" dirty="0"/>
              <a:t> 🍽️</a:t>
            </a:r>
          </a:p>
          <a:p>
            <a:pPr marL="0" indent="0">
              <a:buNone/>
            </a:pPr>
            <a:endParaRPr lang="es-CO" sz="2400" dirty="0"/>
          </a:p>
          <a:p>
            <a:pPr marL="0" indent="0">
              <a:buNone/>
            </a:pPr>
            <a:r>
              <a:rPr lang="es-CO" sz="2400" dirty="0"/>
              <a:t>🔹 </a:t>
            </a:r>
            <a:r>
              <a:rPr lang="es-CO" sz="2400" b="1" dirty="0"/>
              <a:t>África</a:t>
            </a:r>
            <a:r>
              <a:rPr lang="es-CO" sz="2400" dirty="0"/>
              <a:t>: continentes, países, ciudades… ¡todos con inicial mayúscula!</a:t>
            </a:r>
          </a:p>
          <a:p>
            <a:pPr marL="0" indent="0">
              <a:buNone/>
            </a:pPr>
            <a:r>
              <a:rPr lang="es-CO" sz="2400" dirty="0"/>
              <a:t>👉 </a:t>
            </a:r>
            <a:r>
              <a:rPr lang="es-CO" sz="2400" i="1" dirty="0"/>
              <a:t>Mi sueño es recorrer África con mochila y repelente.</a:t>
            </a:r>
            <a:r>
              <a:rPr lang="es-CO" sz="2400" dirty="0"/>
              <a:t> 🐘🌍</a:t>
            </a:r>
          </a:p>
        </p:txBody>
      </p:sp>
      <p:pic>
        <p:nvPicPr>
          <p:cNvPr id="19458" name="Picture 2" descr="Three giraffe on Kilimanjaro mount background">
            <a:extLst>
              <a:ext uri="{FF2B5EF4-FFF2-40B4-BE49-F238E27FC236}">
                <a16:creationId xmlns:a16="http://schemas.microsoft.com/office/drawing/2014/main" id="{DB4CE235-1D24-CF14-3A24-09B2D2CED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-33782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9FDDF53-5C68-CCC3-7CC6-0B004518C8EF}"/>
              </a:ext>
            </a:extLst>
          </p:cNvPr>
          <p:cNvSpPr txBox="1"/>
          <p:nvPr/>
        </p:nvSpPr>
        <p:spPr>
          <a:xfrm>
            <a:off x="8128000" y="3073485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2693940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Mayúsculas y cursivas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4245708" y="832794"/>
            <a:ext cx="7644545" cy="5241061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4400" dirty="0"/>
              <a:t>Los títulos de libros, películas, periódicos o canciones se escriben con mayúscula y cursivas, pero no sus artículos, preposiciones y conjunciones (a menos que estén al inicio).</a:t>
            </a:r>
          </a:p>
          <a:p>
            <a:pPr marL="0" indent="0">
              <a:buNone/>
            </a:pPr>
            <a:endParaRPr lang="es-CO" sz="4400" dirty="0"/>
          </a:p>
          <a:p>
            <a:pPr marL="0" indent="0">
              <a:buNone/>
            </a:pPr>
            <a:r>
              <a:rPr lang="es-CO" sz="4400" dirty="0"/>
              <a:t>🔹 </a:t>
            </a:r>
            <a:r>
              <a:rPr lang="es-CO" sz="4400" b="1" dirty="0"/>
              <a:t>Ejemplo:</a:t>
            </a:r>
            <a:r>
              <a:rPr lang="es-CO" sz="4400" dirty="0"/>
              <a:t> </a:t>
            </a:r>
            <a:r>
              <a:rPr lang="es-CO" sz="4400" i="1" dirty="0"/>
              <a:t>Harry Potter y la piedra filosofal</a:t>
            </a:r>
          </a:p>
          <a:p>
            <a:pPr marL="0" indent="0">
              <a:buNone/>
            </a:pPr>
            <a:br>
              <a:rPr lang="es-CO" sz="4400" dirty="0"/>
            </a:br>
            <a:r>
              <a:rPr lang="es-CO" sz="4400" dirty="0"/>
              <a:t>👉 No </a:t>
            </a:r>
            <a:r>
              <a:rPr lang="es-CO" sz="4400" i="1" dirty="0"/>
              <a:t>Harry Potter Y La Piedra Filosofal</a:t>
            </a:r>
            <a:r>
              <a:rPr lang="es-CO" sz="4400" dirty="0"/>
              <a:t>, ni </a:t>
            </a:r>
            <a:r>
              <a:rPr lang="es-CO" sz="4400" i="1" dirty="0"/>
              <a:t>HARRY POTTER Y LA PIEDRA FILOSOFAL.</a:t>
            </a:r>
          </a:p>
          <a:p>
            <a:pPr marL="0" indent="0">
              <a:buNone/>
            </a:pPr>
            <a:endParaRPr lang="es-CO" sz="4400" dirty="0"/>
          </a:p>
          <a:p>
            <a:pPr marL="0" indent="0">
              <a:buNone/>
            </a:pPr>
            <a:r>
              <a:rPr lang="es-CO" sz="4400" dirty="0"/>
              <a:t>🎬 Otros ejemplos: </a:t>
            </a:r>
            <a:r>
              <a:rPr lang="es-CO" sz="4400" i="1" dirty="0"/>
              <a:t>Volver al futuro</a:t>
            </a:r>
            <a:r>
              <a:rPr lang="es-CO" sz="4400" dirty="0"/>
              <a:t>, </a:t>
            </a:r>
            <a:r>
              <a:rPr lang="es-CO" sz="4400" i="1" dirty="0"/>
              <a:t>El señor de los anillos, Cónclave, El espectador, </a:t>
            </a:r>
            <a:r>
              <a:rPr lang="es-CO" sz="4400" i="1" dirty="0" err="1"/>
              <a:t>The</a:t>
            </a:r>
            <a:r>
              <a:rPr lang="es-CO" sz="4400" i="1" dirty="0"/>
              <a:t> New </a:t>
            </a:r>
            <a:r>
              <a:rPr lang="es-CO" sz="4400" i="1" dirty="0" err="1"/>
              <a:t>Yok</a:t>
            </a:r>
            <a:r>
              <a:rPr lang="es-CO" sz="4400" i="1" dirty="0"/>
              <a:t> Times, Memorias de mis putas tristes…</a:t>
            </a:r>
            <a:endParaRPr lang="es-CO" sz="4400" dirty="0"/>
          </a:p>
          <a:p>
            <a:pPr marL="0" indent="0">
              <a:buNone/>
            </a:pPr>
            <a:endParaRPr lang="es-CO" sz="4400" dirty="0"/>
          </a:p>
          <a:p>
            <a:pPr marL="0" indent="0">
              <a:buNone/>
            </a:pPr>
            <a:r>
              <a:rPr lang="es-CO" sz="4400" dirty="0"/>
              <a:t>🧃 </a:t>
            </a:r>
            <a:r>
              <a:rPr lang="es-CO" sz="4400" b="1" dirty="0"/>
              <a:t>Tip :</a:t>
            </a:r>
            <a:r>
              <a:rPr lang="es-CO" sz="4400" dirty="0"/>
              <a:t> ¡No digas “leí en el El Espectador”! Eso suena como </a:t>
            </a:r>
            <a:r>
              <a:rPr lang="es-CO" sz="4400" i="1" dirty="0"/>
              <a:t>"vi al el Adán"</a:t>
            </a:r>
            <a:r>
              <a:rPr lang="es-CO" sz="4400" dirty="0"/>
              <a:t>. El artículo se dice </a:t>
            </a:r>
            <a:r>
              <a:rPr lang="es-CO" sz="4400" b="1" dirty="0"/>
              <a:t>una sola vez</a:t>
            </a:r>
            <a:r>
              <a:rPr lang="es-CO" sz="4400" dirty="0"/>
              <a:t>.</a:t>
            </a:r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20482" name="Picture 2" descr="Bangkok, Thailand - July 16, 2019 : Harry Potter books with round shape eyeglasses.">
            <a:extLst>
              <a:ext uri="{FF2B5EF4-FFF2-40B4-BE49-F238E27FC236}">
                <a16:creationId xmlns:a16="http://schemas.microsoft.com/office/drawing/2014/main" id="{5F627A68-6131-3B1D-E758-BFAB6A97F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18000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60E4C3D-3C08-2254-D87C-68948BA4B8A2}"/>
              </a:ext>
            </a:extLst>
          </p:cNvPr>
          <p:cNvSpPr txBox="1"/>
          <p:nvPr/>
        </p:nvSpPr>
        <p:spPr>
          <a:xfrm>
            <a:off x="3810000" y="6637179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157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Siglas y abreviaturas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1570380" y="1399567"/>
            <a:ext cx="9859619" cy="4897814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3400" dirty="0"/>
              <a:t>🔹CD (❌no </a:t>
            </a:r>
            <a:r>
              <a:rPr lang="es-CO" sz="3400" dirty="0" err="1"/>
              <a:t>CD’s</a:t>
            </a:r>
            <a:r>
              <a:rPr lang="es-CO" sz="3400" dirty="0"/>
              <a:t>), 🔹TIC (❌no </a:t>
            </a:r>
            <a:r>
              <a:rPr lang="es-CO" sz="3400" dirty="0" err="1"/>
              <a:t>TIC’s</a:t>
            </a:r>
            <a:r>
              <a:rPr lang="es-CO" sz="3400" dirty="0"/>
              <a:t>).</a:t>
            </a:r>
          </a:p>
          <a:p>
            <a:pPr marL="0" indent="0">
              <a:buNone/>
            </a:pPr>
            <a:endParaRPr lang="es-CO" sz="3400" dirty="0"/>
          </a:p>
          <a:p>
            <a:pPr marL="0" indent="0">
              <a:buNone/>
            </a:pPr>
            <a:r>
              <a:rPr lang="es-CO" sz="3400" dirty="0"/>
              <a:t>🏛️ Siglas con actitud: ESAP, ONU, Unesco (¡pero ojo con las mayúsculas!)</a:t>
            </a:r>
          </a:p>
          <a:p>
            <a:pPr marL="0" indent="0">
              <a:buNone/>
            </a:pPr>
            <a:endParaRPr lang="es-CO" sz="3400" dirty="0"/>
          </a:p>
          <a:p>
            <a:pPr marL="0" indent="0">
              <a:buNone/>
            </a:pPr>
            <a:r>
              <a:rPr lang="es-CO" sz="3400" dirty="0"/>
              <a:t>🔹 Las siglas se escriben en mayúscula completa si se pronuncian letra por letra y hasta cuatro:</a:t>
            </a:r>
          </a:p>
          <a:p>
            <a:pPr marL="0" indent="0">
              <a:buNone/>
            </a:pPr>
            <a:r>
              <a:rPr lang="es-CO" sz="3400" dirty="0"/>
              <a:t>ESAP (Escuela Superior de Administración Pública)</a:t>
            </a:r>
          </a:p>
          <a:p>
            <a:pPr marL="0" indent="0">
              <a:buNone/>
            </a:pPr>
            <a:r>
              <a:rPr lang="es-CO" sz="3400" dirty="0"/>
              <a:t>ONU (Organización de las Naciones Unidas)</a:t>
            </a:r>
          </a:p>
          <a:p>
            <a:pPr marL="0" indent="0">
              <a:buNone/>
            </a:pPr>
            <a:endParaRPr lang="es-CO" sz="3400" dirty="0"/>
          </a:p>
          <a:p>
            <a:pPr marL="0" indent="0">
              <a:buNone/>
            </a:pPr>
            <a:endParaRPr lang="es-CO" sz="3400" dirty="0"/>
          </a:p>
          <a:p>
            <a:pPr marL="0" indent="0">
              <a:buNone/>
            </a:pPr>
            <a:r>
              <a:rPr lang="es-CO" sz="3400" dirty="0"/>
              <a:t>🔹 Pero si se leen como una palabra, solo la primera letra va en mayúscula:</a:t>
            </a:r>
          </a:p>
          <a:p>
            <a:pPr marL="0" indent="0">
              <a:buNone/>
            </a:pPr>
            <a:r>
              <a:rPr lang="es-CO" sz="3400" dirty="0"/>
              <a:t>Unesco (se pronuncia: u-</a:t>
            </a:r>
            <a:r>
              <a:rPr lang="es-CO" sz="3400" dirty="0" err="1"/>
              <a:t>nes</a:t>
            </a:r>
            <a:r>
              <a:rPr lang="es-CO" sz="3400" dirty="0"/>
              <a:t>-</a:t>
            </a:r>
            <a:r>
              <a:rPr lang="es-CO" sz="3400" dirty="0" err="1"/>
              <a:t>co</a:t>
            </a:r>
            <a:r>
              <a:rPr lang="es-CO" sz="3400" dirty="0"/>
              <a:t>)</a:t>
            </a:r>
          </a:p>
          <a:p>
            <a:pPr marL="0" indent="0">
              <a:buNone/>
            </a:pPr>
            <a:r>
              <a:rPr lang="es-CO" sz="3400" dirty="0"/>
              <a:t>Unicef, Fedesarrollo, </a:t>
            </a:r>
            <a:r>
              <a:rPr lang="es-CO" sz="3400" dirty="0" err="1"/>
              <a:t>Icetex</a:t>
            </a:r>
            <a:r>
              <a:rPr lang="es-CO" sz="3400" dirty="0"/>
              <a:t>, </a:t>
            </a:r>
            <a:r>
              <a:rPr lang="es-CO" sz="3400" dirty="0" err="1"/>
              <a:t>Icfes</a:t>
            </a:r>
            <a:r>
              <a:rPr lang="es-CO" sz="3400" dirty="0"/>
              <a:t>, </a:t>
            </a:r>
            <a:r>
              <a:rPr lang="es-CO" sz="3400" dirty="0" err="1"/>
              <a:t>Dapre</a:t>
            </a:r>
            <a:r>
              <a:rPr lang="es-CO" sz="3400" dirty="0"/>
              <a:t>… 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1589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Siglas y abreviaturas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graphicFrame>
        <p:nvGraphicFramePr>
          <p:cNvPr id="5" name="Marcador de contenido 7">
            <a:extLst>
              <a:ext uri="{FF2B5EF4-FFF2-40B4-BE49-F238E27FC236}">
                <a16:creationId xmlns:a16="http://schemas.microsoft.com/office/drawing/2014/main" id="{5D792A30-7238-1796-5E4B-02E755650B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4580952"/>
              </p:ext>
            </p:extLst>
          </p:nvPr>
        </p:nvGraphicFramePr>
        <p:xfrm>
          <a:off x="1570381" y="2319867"/>
          <a:ext cx="9182286" cy="3623733"/>
        </p:xfrm>
        <a:graphic>
          <a:graphicData uri="http://schemas.openxmlformats.org/drawingml/2006/table">
            <a:tbl>
              <a:tblPr/>
              <a:tblGrid>
                <a:gridCol w="3060762">
                  <a:extLst>
                    <a:ext uri="{9D8B030D-6E8A-4147-A177-3AD203B41FA5}">
                      <a16:colId xmlns:a16="http://schemas.microsoft.com/office/drawing/2014/main" val="3667713802"/>
                    </a:ext>
                  </a:extLst>
                </a:gridCol>
                <a:gridCol w="3060762">
                  <a:extLst>
                    <a:ext uri="{9D8B030D-6E8A-4147-A177-3AD203B41FA5}">
                      <a16:colId xmlns:a16="http://schemas.microsoft.com/office/drawing/2014/main" val="1872588980"/>
                    </a:ext>
                  </a:extLst>
                </a:gridCol>
                <a:gridCol w="3060762">
                  <a:extLst>
                    <a:ext uri="{9D8B030D-6E8A-4147-A177-3AD203B41FA5}">
                      <a16:colId xmlns:a16="http://schemas.microsoft.com/office/drawing/2014/main" val="1848307238"/>
                    </a:ext>
                  </a:extLst>
                </a:gridCol>
              </a:tblGrid>
              <a:tr h="467579"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Término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¿Qué es?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Ejemplo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99471221"/>
                  </a:ext>
                </a:extLst>
              </a:tr>
              <a:tr h="818262">
                <a:tc>
                  <a:txBody>
                    <a:bodyPr/>
                    <a:lstStyle/>
                    <a:p>
                      <a:r>
                        <a:rPr lang="es-CO" b="1"/>
                        <a:t>Sigla</a:t>
                      </a:r>
                      <a:endParaRPr lang="es-CO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CO"/>
                        <a:t>Conjunto de letras iniciales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ESAP, ONU, TIC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39119309"/>
                  </a:ext>
                </a:extLst>
              </a:tr>
              <a:tr h="1168946">
                <a:tc>
                  <a:txBody>
                    <a:bodyPr/>
                    <a:lstStyle/>
                    <a:p>
                      <a:r>
                        <a:rPr lang="es-CO" b="1"/>
                        <a:t>Acrónimo</a:t>
                      </a:r>
                      <a:endParaRPr lang="es-CO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Sigla que </a:t>
                      </a:r>
                      <a:r>
                        <a:rPr lang="es-CO" b="1" dirty="0"/>
                        <a:t>se pronuncia como palabra</a:t>
                      </a:r>
                      <a:endParaRPr lang="es-CO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CO"/>
                        <a:t>Unesco, Ovni, Radar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87089489"/>
                  </a:ext>
                </a:extLst>
              </a:tr>
              <a:tr h="1168946">
                <a:tc>
                  <a:txBody>
                    <a:bodyPr/>
                    <a:lstStyle/>
                    <a:p>
                      <a:r>
                        <a:rPr lang="es-CO" b="1" dirty="0"/>
                        <a:t>Abreviatura</a:t>
                      </a:r>
                      <a:endParaRPr lang="es-CO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Versión corta de una palabra, con punto final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pág. (página), Sr. (señor), etc.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2870924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BCF8C88A-7482-621B-BA55-DB43B02827BC}"/>
              </a:ext>
            </a:extLst>
          </p:cNvPr>
          <p:cNvSpPr txBox="1"/>
          <p:nvPr/>
        </p:nvSpPr>
        <p:spPr>
          <a:xfrm>
            <a:off x="1227850" y="1357054"/>
            <a:ext cx="6348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🔍 Sigla, acrónimo y abreviatura: que no se te enreden los cables</a:t>
            </a:r>
          </a:p>
        </p:txBody>
      </p:sp>
    </p:spTree>
    <p:extLst>
      <p:ext uri="{BB962C8B-B14F-4D97-AF65-F5344CB8AC3E}">
        <p14:creationId xmlns:p14="http://schemas.microsoft.com/office/powerpoint/2010/main" val="2925482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Errores frecuentes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753344" y="1873699"/>
            <a:ext cx="8229600" cy="498430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👂 Homófonas: suenan igual, pero no son la misma cosa (como tus gemelos favoritos)</a:t>
            </a:r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Haya / Halla / </a:t>
            </a:r>
            <a:r>
              <a:rPr lang="es-CO" b="1" dirty="0" err="1"/>
              <a:t>Aya</a:t>
            </a:r>
            <a:endParaRPr lang="es-CO" dirty="0"/>
          </a:p>
          <a:p>
            <a:pPr marL="0" indent="0">
              <a:buNone/>
            </a:pPr>
            <a:r>
              <a:rPr lang="es-CO" b="1" dirty="0"/>
              <a:t>Haya</a:t>
            </a:r>
            <a:r>
              <a:rPr lang="es-CO" dirty="0"/>
              <a:t>: del verbo </a:t>
            </a:r>
            <a:r>
              <a:rPr lang="es-CO" i="1" dirty="0"/>
              <a:t>haber</a:t>
            </a:r>
            <a:r>
              <a:rPr lang="es-CO" dirty="0"/>
              <a:t> o también un árbol.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Ojalá haya pizza en la reunión.</a:t>
            </a:r>
            <a:r>
              <a:rPr lang="es-CO" dirty="0"/>
              <a:t> 🍕</a:t>
            </a:r>
          </a:p>
          <a:p>
            <a:pPr marL="0" indent="0">
              <a:buNone/>
            </a:pPr>
            <a:r>
              <a:rPr lang="es-CO" b="1" dirty="0"/>
              <a:t>Halla</a:t>
            </a:r>
            <a:r>
              <a:rPr lang="es-CO" dirty="0"/>
              <a:t>: del verbo </a:t>
            </a:r>
            <a:r>
              <a:rPr lang="es-CO" i="1" dirty="0"/>
              <a:t>hallar</a:t>
            </a:r>
            <a:r>
              <a:rPr lang="es-CO" dirty="0"/>
              <a:t>, o sea, encontrar.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Lucía siempre halla excusas para no estudiar.</a:t>
            </a:r>
            <a:r>
              <a:rPr lang="es-CO" dirty="0"/>
              <a:t> 📚</a:t>
            </a:r>
          </a:p>
          <a:p>
            <a:pPr marL="0" indent="0">
              <a:buNone/>
            </a:pPr>
            <a:r>
              <a:rPr lang="es-CO" b="1" dirty="0" err="1"/>
              <a:t>Aya</a:t>
            </a:r>
            <a:r>
              <a:rPr lang="es-CO" dirty="0"/>
              <a:t>: cuidadora de niños (muy de telenovela antigua).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La </a:t>
            </a:r>
            <a:r>
              <a:rPr lang="es-CO" i="1" dirty="0" err="1"/>
              <a:t>aya</a:t>
            </a:r>
            <a:r>
              <a:rPr lang="es-CO" i="1" dirty="0"/>
              <a:t> de la mansión preparó el té.</a:t>
            </a:r>
            <a:r>
              <a:rPr lang="es-CO" dirty="0"/>
              <a:t> ☕</a:t>
            </a:r>
          </a:p>
        </p:txBody>
      </p:sp>
      <p:pic>
        <p:nvPicPr>
          <p:cNvPr id="21506" name="Picture 2" descr="Vertical portrait of a small toddler kid child son helping her busy young mother with freelance remote work holding papers, documents and domestic bills at home on lockdown during maternity leave">
            <a:extLst>
              <a:ext uri="{FF2B5EF4-FFF2-40B4-BE49-F238E27FC236}">
                <a16:creationId xmlns:a16="http://schemas.microsoft.com/office/drawing/2014/main" id="{11D9AC88-0CC2-B2C5-8168-F1B441197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288" y="0"/>
            <a:ext cx="2455712" cy="368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4AC7CC9-521C-5CDE-599A-156C2329D451}"/>
              </a:ext>
            </a:extLst>
          </p:cNvPr>
          <p:cNvSpPr txBox="1"/>
          <p:nvPr/>
        </p:nvSpPr>
        <p:spPr>
          <a:xfrm>
            <a:off x="9761005" y="3776701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796771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859103" y="583823"/>
            <a:ext cx="9708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solidFill>
                  <a:srgbClr val="7700CC"/>
                </a:solidFill>
                <a:latin typeface="Montserrat Black" pitchFamily="2" charset="0"/>
              </a:rPr>
              <a:t>Temario</a:t>
            </a:r>
            <a:endParaRPr lang="es-ES" dirty="0">
              <a:solidFill>
                <a:srgbClr val="D10DD3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947A3C-227E-9181-17AE-801C2562B820}"/>
              </a:ext>
            </a:extLst>
          </p:cNvPr>
          <p:cNvSpPr txBox="1"/>
          <p:nvPr/>
        </p:nvSpPr>
        <p:spPr>
          <a:xfrm>
            <a:off x="2069408" y="1721644"/>
            <a:ext cx="72881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/>
              <a:t>1. Ortografía básica y acentuación</a:t>
            </a:r>
          </a:p>
          <a:p>
            <a:r>
              <a:rPr lang="es-CO" sz="2800" dirty="0">
                <a:solidFill>
                  <a:srgbClr val="7700CC"/>
                </a:solidFill>
              </a:rPr>
              <a:t>2. Signos de puntuación</a:t>
            </a:r>
          </a:p>
          <a:p>
            <a:r>
              <a:rPr lang="es-CO" sz="2800" dirty="0"/>
              <a:t>3. Redacción clara y coherente</a:t>
            </a:r>
          </a:p>
          <a:p>
            <a:r>
              <a:rPr lang="es-CO" sz="2800" dirty="0">
                <a:solidFill>
                  <a:srgbClr val="7700CC"/>
                </a:solidFill>
              </a:rPr>
              <a:t>4. Estilo y economía del lenguaje</a:t>
            </a:r>
          </a:p>
          <a:p>
            <a:r>
              <a:rPr lang="es-CO" sz="2800" dirty="0"/>
              <a:t>5. Mayúsculas, minúsculas y cursivas</a:t>
            </a:r>
          </a:p>
          <a:p>
            <a:r>
              <a:rPr lang="es-CO" sz="2800" dirty="0">
                <a:solidFill>
                  <a:srgbClr val="7700CC"/>
                </a:solidFill>
              </a:rPr>
              <a:t>6. Siglas y abreviaturas</a:t>
            </a:r>
          </a:p>
          <a:p>
            <a:r>
              <a:rPr lang="es-CO" sz="2800" dirty="0"/>
              <a:t>7. Errores frecuentes</a:t>
            </a:r>
          </a:p>
          <a:p>
            <a:r>
              <a:rPr lang="es-CO" sz="2800" dirty="0">
                <a:solidFill>
                  <a:srgbClr val="7700CC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IA y escritura</a:t>
            </a:r>
            <a:r>
              <a:rPr lang="es-CO" sz="2800" dirty="0">
                <a:solidFill>
                  <a:srgbClr val="7700CC"/>
                </a:solidFill>
                <a:effectLst/>
              </a:rPr>
              <a:t> </a:t>
            </a:r>
            <a:endParaRPr lang="es-CO" sz="2800" dirty="0">
              <a:solidFill>
                <a:srgbClr val="77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1830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Errores frecuentes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3633055" y="1134618"/>
            <a:ext cx="8229600" cy="498430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👂 Homófonas </a:t>
            </a:r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Ay / Ahí / hay</a:t>
            </a:r>
            <a:endParaRPr lang="es-CO" dirty="0"/>
          </a:p>
          <a:p>
            <a:pPr marL="0" indent="0">
              <a:buNone/>
            </a:pPr>
            <a:r>
              <a:rPr lang="es-CO" b="1" dirty="0"/>
              <a:t>Ay</a:t>
            </a:r>
            <a:r>
              <a:rPr lang="es-CO" dirty="0"/>
              <a:t>: interjección que expresa dolor, sorpresa o emoción.</a:t>
            </a:r>
            <a:br>
              <a:rPr lang="es-CO" dirty="0"/>
            </a:br>
            <a:r>
              <a:rPr lang="es-CO" dirty="0"/>
              <a:t>👉 </a:t>
            </a:r>
            <a:r>
              <a:rPr lang="es-CO" b="1" dirty="0"/>
              <a:t>¡Ay!</a:t>
            </a:r>
            <a:r>
              <a:rPr lang="es-CO" dirty="0"/>
              <a:t> Me machuqué el dedo.</a:t>
            </a:r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b="1" dirty="0"/>
              <a:t>Ahí</a:t>
            </a:r>
            <a:r>
              <a:rPr lang="es-CO" dirty="0"/>
              <a:t>: adverbio de lugar, indica una posición cercana.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Deja los libros </a:t>
            </a:r>
            <a:r>
              <a:rPr lang="es-CO" b="1" i="1" dirty="0"/>
              <a:t>ahí</a:t>
            </a:r>
            <a:r>
              <a:rPr lang="es-CO" i="1" dirty="0"/>
              <a:t> en la mesa.</a:t>
            </a:r>
            <a:r>
              <a:rPr lang="es-CO" dirty="0"/>
              <a:t> 📚</a:t>
            </a:r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b="1" dirty="0" err="1"/>
              <a:t>Aya</a:t>
            </a:r>
            <a:r>
              <a:rPr lang="es-CO" dirty="0"/>
              <a:t>: forma del verbo </a:t>
            </a:r>
            <a:r>
              <a:rPr lang="es-CO" b="1" dirty="0"/>
              <a:t>haber</a:t>
            </a:r>
            <a:r>
              <a:rPr lang="es-CO" dirty="0"/>
              <a:t>, indica existencia.</a:t>
            </a:r>
            <a:br>
              <a:rPr lang="es-CO" dirty="0"/>
            </a:br>
            <a:r>
              <a:rPr lang="es-CO" dirty="0"/>
              <a:t>👉 </a:t>
            </a:r>
            <a:r>
              <a:rPr lang="es-CO" b="1" dirty="0"/>
              <a:t>Hay</a:t>
            </a:r>
            <a:r>
              <a:rPr lang="es-CO" dirty="0"/>
              <a:t> mucho whisky en el bar</a:t>
            </a:r>
            <a:r>
              <a:rPr lang="es-CO" i="1" dirty="0"/>
              <a:t>.</a:t>
            </a:r>
            <a:r>
              <a:rPr lang="es-CO" dirty="0"/>
              <a:t> ☕</a:t>
            </a:r>
          </a:p>
        </p:txBody>
      </p:sp>
      <p:pic>
        <p:nvPicPr>
          <p:cNvPr id="23554" name="Picture 2" descr="Vintage Whisky Label For Bottle/ Illustration of a vintage design elegant whisky label, with crafted letterring, specific product mentions, textures and celtic patterns, on blue and gold background">
            <a:extLst>
              <a:ext uri="{FF2B5EF4-FFF2-40B4-BE49-F238E27FC236}">
                <a16:creationId xmlns:a16="http://schemas.microsoft.com/office/drawing/2014/main" id="{3562BFC3-3296-A167-C14F-ED216C06C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62A02AE-9875-C5C2-B566-8A4AA3AB2428}"/>
              </a:ext>
            </a:extLst>
          </p:cNvPr>
          <p:cNvSpPr txBox="1"/>
          <p:nvPr/>
        </p:nvSpPr>
        <p:spPr>
          <a:xfrm>
            <a:off x="3048000" y="6601185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4124757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Errores frecuentes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1161862" y="1707938"/>
            <a:ext cx="8229600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😵‍💫 Parónimas: se parecen, pero no </a:t>
            </a:r>
            <a:br>
              <a:rPr lang="es-CO" b="1" dirty="0"/>
            </a:br>
            <a:r>
              <a:rPr lang="es-CO" b="1" dirty="0"/>
              <a:t>son lo mismo</a:t>
            </a:r>
          </a:p>
          <a:p>
            <a:pPr marL="0" indent="0">
              <a:buNone/>
            </a:pPr>
            <a:endParaRPr lang="es-CO" b="1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s-CO" dirty="0"/>
              <a:t>🔹 </a:t>
            </a:r>
            <a:r>
              <a:rPr lang="es-CO" b="1" dirty="0"/>
              <a:t>Aptitud</a:t>
            </a:r>
            <a:r>
              <a:rPr lang="es-CO" dirty="0"/>
              <a:t> = capacidad, habilidad.</a:t>
            </a:r>
            <a:br>
              <a:rPr lang="es-CO" dirty="0"/>
            </a:br>
            <a:r>
              <a:rPr lang="es-CO" dirty="0"/>
              <a:t>🔹 </a:t>
            </a:r>
            <a:r>
              <a:rPr lang="es-CO" b="1" dirty="0"/>
              <a:t>Actitud</a:t>
            </a:r>
            <a:r>
              <a:rPr lang="es-CO" dirty="0"/>
              <a:t> = disposición, ánimo.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👉 </a:t>
            </a:r>
            <a:r>
              <a:rPr lang="es-CO" i="1" dirty="0"/>
              <a:t>Tiene </a:t>
            </a:r>
            <a:r>
              <a:rPr lang="es-CO" b="1" i="1" dirty="0"/>
              <a:t>aptitud</a:t>
            </a:r>
            <a:r>
              <a:rPr lang="es-CO" i="1" dirty="0"/>
              <a:t> para las matemáticas, pero su </a:t>
            </a:r>
            <a:r>
              <a:rPr lang="es-CO" b="1" i="1" dirty="0"/>
              <a:t>actitud</a:t>
            </a:r>
            <a:r>
              <a:rPr lang="es-CO" i="1" dirty="0"/>
              <a:t> frente al examen fue de “me rindo”.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⚠️ No confundas: puedes tener toda la aptitud del mundo… pero con mala actitud, ni la tabla del 1 te salva.</a:t>
            </a:r>
          </a:p>
        </p:txBody>
      </p:sp>
      <p:pic>
        <p:nvPicPr>
          <p:cNvPr id="24578" name="Picture 2" descr="Young woman with laptop studying exact mathematical sciences. Concept of online education">
            <a:extLst>
              <a:ext uri="{FF2B5EF4-FFF2-40B4-BE49-F238E27FC236}">
                <a16:creationId xmlns:a16="http://schemas.microsoft.com/office/drawing/2014/main" id="{01C8F4D0-C5BA-BE7F-A685-E406B35D1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230" y="0"/>
            <a:ext cx="45466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8659DD1-96D1-AFFC-E44A-7F99AD01AA67}"/>
              </a:ext>
            </a:extLst>
          </p:cNvPr>
          <p:cNvSpPr txBox="1"/>
          <p:nvPr/>
        </p:nvSpPr>
        <p:spPr>
          <a:xfrm>
            <a:off x="7629060" y="3049985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7542853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Errores frecuentes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3723331" y="1134618"/>
            <a:ext cx="8229600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b="1" dirty="0"/>
              <a:t>🚧 Conectores mal usados: “además” no sirve para todo, ¿vale?</a:t>
            </a:r>
          </a:p>
          <a:p>
            <a:pPr marL="0" indent="0">
              <a:buNone/>
            </a:pPr>
            <a:endParaRPr lang="es-CO" b="1" dirty="0"/>
          </a:p>
          <a:p>
            <a:pPr marL="0" indent="0">
              <a:buNone/>
            </a:pPr>
            <a:r>
              <a:rPr lang="es-CO" dirty="0"/>
              <a:t>❌ </a:t>
            </a:r>
            <a:r>
              <a:rPr lang="es-CO" i="1" dirty="0"/>
              <a:t>Estaba lloviendo, </a:t>
            </a:r>
            <a:r>
              <a:rPr lang="es-CO" b="1" i="1" dirty="0"/>
              <a:t>además</a:t>
            </a:r>
            <a:r>
              <a:rPr lang="es-CO" i="1" dirty="0"/>
              <a:t>, salí sin paraguas.</a:t>
            </a:r>
            <a:br>
              <a:rPr lang="es-CO" dirty="0"/>
            </a:br>
            <a:r>
              <a:rPr lang="es-CO" dirty="0"/>
              <a:t>✅ </a:t>
            </a:r>
            <a:r>
              <a:rPr lang="es-CO" i="1" dirty="0"/>
              <a:t>Estaba lloviendo; </a:t>
            </a:r>
            <a:r>
              <a:rPr lang="es-CO" b="1" i="1" dirty="0"/>
              <a:t>sin embargo</a:t>
            </a:r>
            <a:r>
              <a:rPr lang="es-CO" i="1" dirty="0"/>
              <a:t>, salí sin paraguas.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/>
              <a:t>💡 </a:t>
            </a:r>
            <a:r>
              <a:rPr lang="es-CO" b="1" dirty="0"/>
              <a:t>“Además”</a:t>
            </a:r>
            <a:r>
              <a:rPr lang="es-CO" dirty="0"/>
              <a:t> suma cosas: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Me gusta el helado; </a:t>
            </a:r>
            <a:r>
              <a:rPr lang="es-CO" b="1" i="1" dirty="0"/>
              <a:t>además</a:t>
            </a:r>
            <a:r>
              <a:rPr lang="es-CO" i="1" dirty="0"/>
              <a:t>, amo las galletas.</a:t>
            </a:r>
            <a:r>
              <a:rPr lang="es-CO" dirty="0"/>
              <a:t> 🍦🍪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b="1" dirty="0"/>
              <a:t>“Pero”</a:t>
            </a:r>
            <a:r>
              <a:rPr lang="es-CO" dirty="0"/>
              <a:t> o </a:t>
            </a:r>
            <a:r>
              <a:rPr lang="es-CO" b="1" dirty="0"/>
              <a:t>“sin embargo”</a:t>
            </a:r>
            <a:r>
              <a:rPr lang="es-CO" dirty="0"/>
              <a:t> contrastan:</a:t>
            </a:r>
            <a:br>
              <a:rPr lang="es-CO" dirty="0"/>
            </a:br>
            <a:r>
              <a:rPr lang="es-CO" dirty="0"/>
              <a:t>👉 </a:t>
            </a:r>
            <a:r>
              <a:rPr lang="es-CO" i="1" dirty="0"/>
              <a:t>Quería salir, </a:t>
            </a:r>
            <a:r>
              <a:rPr lang="es-CO" b="1" i="1" dirty="0"/>
              <a:t>pero</a:t>
            </a:r>
            <a:r>
              <a:rPr lang="es-CO" i="1" dirty="0"/>
              <a:t> empezó a llover.</a:t>
            </a:r>
            <a:r>
              <a:rPr lang="es-CO" dirty="0"/>
              <a:t> ☔</a:t>
            </a:r>
          </a:p>
        </p:txBody>
      </p:sp>
      <p:pic>
        <p:nvPicPr>
          <p:cNvPr id="25602" name="Picture 2" descr="A relaxed bunny in sporty sunglasses floats on an inflatable pool ring, sipping a daiquiri, with pastel Easter eggs floating beside it. Created with generative AI.">
            <a:extLst>
              <a:ext uri="{FF2B5EF4-FFF2-40B4-BE49-F238E27FC236}">
                <a16:creationId xmlns:a16="http://schemas.microsoft.com/office/drawing/2014/main" id="{4ECB75F1-05DB-64D4-EF43-F4987FA4EC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5" r="5821"/>
          <a:stretch/>
        </p:blipFill>
        <p:spPr bwMode="auto">
          <a:xfrm>
            <a:off x="0" y="4504267"/>
            <a:ext cx="3484262" cy="235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167EFDE-E1CB-FE9E-16EB-2FF7461328BE}"/>
              </a:ext>
            </a:extLst>
          </p:cNvPr>
          <p:cNvSpPr txBox="1"/>
          <p:nvPr/>
        </p:nvSpPr>
        <p:spPr>
          <a:xfrm>
            <a:off x="3484262" y="6590258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1020703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642795" y="246167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IA y escritura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2168" y="336493"/>
            <a:ext cx="63514" cy="1291456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1098612" y="909151"/>
            <a:ext cx="10093291" cy="583115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>
              <a:buNone/>
            </a:pPr>
            <a:r>
              <a:rPr lang="es-CO" sz="2700" dirty="0"/>
              <a:t>La inteligencia artificial te puede ayudar a: </a:t>
            </a:r>
          </a:p>
          <a:p>
            <a:pPr marL="108000" indent="0">
              <a:buNone/>
            </a:pPr>
            <a:endParaRPr lang="es-CO" sz="2700" dirty="0"/>
          </a:p>
          <a:p>
            <a:pPr marL="108000" indent="0">
              <a:buNone/>
            </a:pPr>
            <a:r>
              <a:rPr lang="es-CO" sz="2700" dirty="0"/>
              <a:t>✅ Corregir errores.</a:t>
            </a:r>
            <a:br>
              <a:rPr lang="es-CO" sz="2700" dirty="0"/>
            </a:br>
            <a:r>
              <a:rPr lang="es-CO" sz="2700" dirty="0"/>
              <a:t>      Mejorar tu estilo.</a:t>
            </a:r>
            <a:br>
              <a:rPr lang="es-CO" sz="2700" dirty="0"/>
            </a:br>
            <a:r>
              <a:rPr lang="es-CO" sz="2700" dirty="0"/>
              <a:t>      Organizar ideas y argumentos.</a:t>
            </a:r>
            <a:br>
              <a:rPr lang="es-CO" sz="2700" dirty="0"/>
            </a:br>
            <a:r>
              <a:rPr lang="es-CO" sz="2700" dirty="0"/>
              <a:t>      Traducir o resumir textos.</a:t>
            </a:r>
          </a:p>
          <a:p>
            <a:pPr marL="108000" indent="0">
              <a:buNone/>
            </a:pPr>
            <a:endParaRPr lang="es-CO" sz="2700" dirty="0"/>
          </a:p>
          <a:p>
            <a:pPr marL="108000" indent="0">
              <a:buNone/>
            </a:pPr>
            <a:r>
              <a:rPr lang="es-CO" sz="2700" dirty="0"/>
              <a:t>⚠️ Pero cuidado...</a:t>
            </a:r>
            <a:br>
              <a:rPr lang="es-CO" sz="2700" dirty="0"/>
            </a:br>
            <a:r>
              <a:rPr lang="es-CO" sz="2700" dirty="0"/>
              <a:t>      Puede generar contenido impreciso o falso.</a:t>
            </a:r>
            <a:br>
              <a:rPr lang="es-CO" sz="2700" dirty="0"/>
            </a:br>
            <a:r>
              <a:rPr lang="es-CO" sz="2700" dirty="0"/>
              <a:t>      No tiene criterio ni pensamiento crítico.</a:t>
            </a:r>
            <a:br>
              <a:rPr lang="es-CO" sz="2700" dirty="0"/>
            </a:br>
            <a:r>
              <a:rPr lang="es-CO" sz="2700" dirty="0"/>
              <a:t>      Puede apagar tu voz como autor.</a:t>
            </a:r>
          </a:p>
          <a:p>
            <a:pPr marL="108000" indent="0">
              <a:buNone/>
            </a:pPr>
            <a:endParaRPr lang="es-CO" sz="2700" dirty="0"/>
          </a:p>
          <a:p>
            <a:pPr marL="108000" indent="0">
              <a:buNone/>
            </a:pPr>
            <a:r>
              <a:rPr lang="es-CO" sz="2700" dirty="0"/>
              <a:t>📌 Usa la IA de manera ética, responsable y no como reemplazo.</a:t>
            </a:r>
            <a:br>
              <a:rPr lang="es-CO" sz="2700" dirty="0"/>
            </a:br>
            <a:r>
              <a:rPr lang="es-CO" sz="2700" dirty="0"/>
              <a:t>      Verifica siempre las fuentes y los datos.</a:t>
            </a:r>
            <a:br>
              <a:rPr lang="es-CO" sz="2700" dirty="0"/>
            </a:br>
            <a:r>
              <a:rPr lang="es-CO" sz="2700" dirty="0"/>
              <a:t>      Reconoce cuándo la usaste.</a:t>
            </a:r>
            <a:br>
              <a:rPr lang="es-CO" sz="2700" dirty="0"/>
            </a:br>
            <a:r>
              <a:rPr lang="es-CO" sz="2700" dirty="0"/>
              <a:t>      Tu pensamiento es el protagonista.</a:t>
            </a:r>
          </a:p>
          <a:p>
            <a:endParaRPr lang="es-CO" sz="1600" dirty="0"/>
          </a:p>
          <a:p>
            <a:pPr marL="0" indent="0">
              <a:buNone/>
            </a:pPr>
            <a:endParaRPr lang="es-CO" sz="1600" dirty="0"/>
          </a:p>
        </p:txBody>
      </p:sp>
      <p:pic>
        <p:nvPicPr>
          <p:cNvPr id="26628" name="Picture 4" descr="A cute robot writes a note.  This image shows how AI helps create online content and marketing materials.">
            <a:extLst>
              <a:ext uri="{FF2B5EF4-FFF2-40B4-BE49-F238E27FC236}">
                <a16:creationId xmlns:a16="http://schemas.microsoft.com/office/drawing/2014/main" id="{5E0EE4D8-7BC8-2050-4EED-B1F61AA9FD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5" t="3333" b="8329"/>
          <a:stretch/>
        </p:blipFill>
        <p:spPr bwMode="auto">
          <a:xfrm>
            <a:off x="7720175" y="736466"/>
            <a:ext cx="4059767" cy="269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9862CFA-4D36-90D3-93D7-E9E7ADDF21E2}"/>
              </a:ext>
            </a:extLst>
          </p:cNvPr>
          <p:cNvSpPr txBox="1"/>
          <p:nvPr/>
        </p:nvSpPr>
        <p:spPr>
          <a:xfrm>
            <a:off x="7689874" y="3478574"/>
            <a:ext cx="31301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Fuente: Adobe/Stock</a:t>
            </a:r>
          </a:p>
        </p:txBody>
      </p:sp>
    </p:spTree>
    <p:extLst>
      <p:ext uri="{BB962C8B-B14F-4D97-AF65-F5344CB8AC3E}">
        <p14:creationId xmlns:p14="http://schemas.microsoft.com/office/powerpoint/2010/main" val="16817082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Errores técnico comunes de la IA al redactar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1227850" y="1488141"/>
            <a:ext cx="9046637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✘</a:t>
            </a:r>
            <a:r>
              <a:rPr lang="es-CO" dirty="0"/>
              <a:t> Los datos fue procesado por el algoritmo de clasificación.</a:t>
            </a:r>
          </a:p>
          <a:p>
            <a:pPr marL="0" indent="0">
              <a:buNone/>
            </a:pPr>
            <a:r>
              <a:rPr lang="es-CO" dirty="0"/>
              <a:t>✅ Los datos fueron procesados por el algoritmo de clasificación.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✘</a:t>
            </a:r>
            <a:r>
              <a:rPr lang="es-CO" dirty="0"/>
              <a:t> La presión de agua incrementa cuando se cierra la válvula.</a:t>
            </a:r>
          </a:p>
          <a:p>
            <a:pPr marL="0" indent="0">
              <a:buNone/>
            </a:pPr>
            <a:r>
              <a:rPr lang="es-CO" dirty="0"/>
              <a:t>✅ La presión de agua aumenta cuando se cierra la válvula.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✘</a:t>
            </a:r>
            <a:r>
              <a:rPr lang="es-CO" dirty="0"/>
              <a:t> La programación en Python es usada por muchos </a:t>
            </a:r>
            <a:r>
              <a:rPr lang="es-CO" dirty="0" err="1"/>
              <a:t>cientistas</a:t>
            </a:r>
            <a:r>
              <a:rPr lang="es-CO" dirty="0"/>
              <a:t> de datos.</a:t>
            </a:r>
          </a:p>
          <a:p>
            <a:pPr marL="0" indent="0">
              <a:buNone/>
            </a:pPr>
            <a:r>
              <a:rPr lang="es-CO" dirty="0"/>
              <a:t>✅ La programación en Python es usada por muchos científicos de datos.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922139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Errores académicos comunes de la IA al redactar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1161861" y="1839833"/>
            <a:ext cx="9549681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✘</a:t>
            </a:r>
            <a:r>
              <a:rPr lang="es-CO" dirty="0"/>
              <a:t> ... una perspectiva globalizada y reflexiva de carácter multidisciplinario interdisciplinar.</a:t>
            </a:r>
          </a:p>
          <a:p>
            <a:pPr marL="0" indent="0">
              <a:buNone/>
            </a:pPr>
            <a:r>
              <a:rPr lang="es-CO" dirty="0"/>
              <a:t>✅ ... una perspectiva global e interdisciplinaria.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✘</a:t>
            </a:r>
            <a:r>
              <a:rPr lang="es-CO" dirty="0"/>
              <a:t> ... según lo expresado por los encuestados en la encuesta aplicada.</a:t>
            </a:r>
          </a:p>
          <a:p>
            <a:pPr marL="0" indent="0">
              <a:buNone/>
            </a:pPr>
            <a:r>
              <a:rPr lang="es-CO" dirty="0"/>
              <a:t>✅ ... según los resultados de la encuesta aplicada.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✘</a:t>
            </a:r>
            <a:r>
              <a:rPr lang="es-CO" dirty="0"/>
              <a:t> ... los entes gubernamentales deben atender las problemáticas sociales...</a:t>
            </a:r>
          </a:p>
          <a:p>
            <a:pPr marL="0" indent="0">
              <a:buNone/>
            </a:pPr>
            <a:r>
              <a:rPr lang="es-CO" dirty="0"/>
              <a:t>✅ ... las entidades gubernamentales deben atender los problemas sociales...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707076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53344" y="560619"/>
            <a:ext cx="9046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7700CC"/>
                </a:solidFill>
              </a:rPr>
              <a:t>Errores cotidianos comunes de la IA al redactar</a:t>
            </a:r>
            <a:endParaRPr lang="es-ES" sz="2800" b="1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9E6C06-8F9D-25B9-0EDA-35DD5C16988A}"/>
              </a:ext>
            </a:extLst>
          </p:cNvPr>
          <p:cNvSpPr txBox="1">
            <a:spLocks/>
          </p:cNvSpPr>
          <p:nvPr/>
        </p:nvSpPr>
        <p:spPr>
          <a:xfrm>
            <a:off x="1161862" y="1839833"/>
            <a:ext cx="9760696" cy="45259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✘</a:t>
            </a:r>
            <a:r>
              <a:rPr lang="es-CO" dirty="0"/>
              <a:t> Hola te escribía para saber si querías que te llamara más tarde...</a:t>
            </a:r>
          </a:p>
          <a:p>
            <a:pPr marL="0" indent="0">
              <a:buNone/>
            </a:pPr>
            <a:r>
              <a:rPr lang="es-CO" dirty="0"/>
              <a:t>✅ Hola, te escribía para saber si querías que te llamara más tarde. ¡Gracias!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✘</a:t>
            </a:r>
            <a:r>
              <a:rPr lang="es-CO" dirty="0"/>
              <a:t> Mañana voy a ir donde mi tía y después voy a donde tú.</a:t>
            </a:r>
          </a:p>
          <a:p>
            <a:pPr marL="0" indent="0">
              <a:buNone/>
            </a:pPr>
            <a:r>
              <a:rPr lang="es-CO" dirty="0"/>
              <a:t>✅ Mañana iré a casa de mi tía y luego pasaré por la tuya.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>
                <a:solidFill>
                  <a:srgbClr val="FF0000"/>
                </a:solidFill>
              </a:rPr>
              <a:t>✘</a:t>
            </a:r>
            <a:r>
              <a:rPr lang="es-CO" dirty="0"/>
              <a:t> No sé si vistes el correo...</a:t>
            </a:r>
          </a:p>
          <a:p>
            <a:pPr marL="0" indent="0">
              <a:buNone/>
            </a:pPr>
            <a:r>
              <a:rPr lang="es-CO" dirty="0"/>
              <a:t>✅ No sé si viste el correo...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935413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42D96FD-45D1-3103-CBF6-052BCC4E2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"/>
          <a:stretch/>
        </p:blipFill>
        <p:spPr>
          <a:xfrm>
            <a:off x="407" y="5"/>
            <a:ext cx="12191196" cy="6857995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B04BD438-1FF7-91CA-2CD3-F857024EC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4080" y="5896947"/>
            <a:ext cx="2273243" cy="73562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805448B-C794-9602-7C3D-CF10BA93BCF1}"/>
              </a:ext>
            </a:extLst>
          </p:cNvPr>
          <p:cNvSpPr txBox="1"/>
          <p:nvPr/>
        </p:nvSpPr>
        <p:spPr>
          <a:xfrm>
            <a:off x="5728138" y="2638059"/>
            <a:ext cx="4653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dirty="0">
                <a:solidFill>
                  <a:srgbClr val="7700CC"/>
                </a:solidFill>
                <a:latin typeface="Montserrat ExtraBold" pitchFamily="2" charset="0"/>
              </a:rPr>
              <a:t>Momento 4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D4A462-5016-D1E6-3B15-7A8F57953965}"/>
              </a:ext>
            </a:extLst>
          </p:cNvPr>
          <p:cNvSpPr txBox="1"/>
          <p:nvPr/>
        </p:nvSpPr>
        <p:spPr>
          <a:xfrm>
            <a:off x="5728138" y="3561389"/>
            <a:ext cx="55211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Quicksand" pitchFamily="2" charset="0"/>
              </a:rPr>
              <a:t>Experiencia reflexiva con el saber</a:t>
            </a:r>
            <a:endParaRPr lang="es-CO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6DD2E70-C406-8532-6516-356CF606CE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27225"/>
          <a:stretch/>
        </p:blipFill>
        <p:spPr>
          <a:xfrm flipH="1">
            <a:off x="-251933" y="2199503"/>
            <a:ext cx="5409802" cy="465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0853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84197" y="441763"/>
            <a:ext cx="9708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solidFill>
                  <a:srgbClr val="7700CC"/>
                </a:solidFill>
                <a:latin typeface="Montserrat Black" pitchFamily="2" charset="0"/>
              </a:rPr>
              <a:t>TIPS</a:t>
            </a:r>
            <a:endParaRPr lang="es-ES" dirty="0">
              <a:solidFill>
                <a:srgbClr val="7700CC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1AA00C9-FC90-5A7C-AD9B-58DD317B8EFA}"/>
              </a:ext>
            </a:extLst>
          </p:cNvPr>
          <p:cNvSpPr txBox="1"/>
          <p:nvPr/>
        </p:nvSpPr>
        <p:spPr>
          <a:xfrm>
            <a:off x="1749579" y="1605420"/>
            <a:ext cx="869284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200" dirty="0"/>
              <a:t>✅ 	Escribe, lee, vuelve a leer y otra vez lee… así 	evitas errores y cuidas tu texto.</a:t>
            </a:r>
          </a:p>
          <a:p>
            <a:r>
              <a:rPr lang="es-CO" sz="3200" dirty="0"/>
              <a:t>✅ 	Relee en voz alta.</a:t>
            </a:r>
          </a:p>
          <a:p>
            <a:r>
              <a:rPr lang="es-CO" sz="3200" dirty="0"/>
              <a:t>✅ 	Usa correctores automatizados y la IA, pero 	no te fíes ciegamente, ¡comprueba!</a:t>
            </a:r>
          </a:p>
          <a:p>
            <a:r>
              <a:rPr lang="es-CO" sz="3200" dirty="0"/>
              <a:t>✅ 	Menos es más: claridad y sencillez.</a:t>
            </a:r>
          </a:p>
          <a:p>
            <a:r>
              <a:rPr lang="es-CO" sz="3200" dirty="0"/>
              <a:t>✅ 	¡Practica todos los días!</a:t>
            </a:r>
          </a:p>
        </p:txBody>
      </p:sp>
    </p:spTree>
    <p:extLst>
      <p:ext uri="{BB962C8B-B14F-4D97-AF65-F5344CB8AC3E}">
        <p14:creationId xmlns:p14="http://schemas.microsoft.com/office/powerpoint/2010/main" val="5030398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42D96FD-45D1-3103-CBF6-052BCC4E2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"/>
          <a:stretch/>
        </p:blipFill>
        <p:spPr>
          <a:xfrm>
            <a:off x="407" y="5"/>
            <a:ext cx="12191196" cy="6857995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B04BD438-1FF7-91CA-2CD3-F857024EC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4080" y="5896947"/>
            <a:ext cx="2273243" cy="73562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805448B-C794-9602-7C3D-CF10BA93BCF1}"/>
              </a:ext>
            </a:extLst>
          </p:cNvPr>
          <p:cNvSpPr txBox="1"/>
          <p:nvPr/>
        </p:nvSpPr>
        <p:spPr>
          <a:xfrm>
            <a:off x="6096000" y="2530713"/>
            <a:ext cx="4653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dirty="0">
                <a:solidFill>
                  <a:srgbClr val="7700CC"/>
                </a:solidFill>
                <a:latin typeface="Montserrat ExtraBold" pitchFamily="2" charset="0"/>
              </a:rPr>
              <a:t>Momento 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D4A462-5016-D1E6-3B15-7A8F57953965}"/>
              </a:ext>
            </a:extLst>
          </p:cNvPr>
          <p:cNvSpPr txBox="1"/>
          <p:nvPr/>
        </p:nvSpPr>
        <p:spPr>
          <a:xfrm>
            <a:off x="6096000" y="3429000"/>
            <a:ext cx="5109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>
                <a:solidFill>
                  <a:schemeClr val="bg1"/>
                </a:solidFill>
                <a:latin typeface="Quicksand" pitchFamily="2" charset="0"/>
              </a:rPr>
              <a:t>Consolidación de los aprendizajes</a:t>
            </a:r>
            <a:endParaRPr lang="es-CO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E28AD84A-A7DE-9844-B568-005B8A0F91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3669"/>
          <a:stretch/>
        </p:blipFill>
        <p:spPr>
          <a:xfrm flipH="1">
            <a:off x="224677" y="2535085"/>
            <a:ext cx="5481965" cy="432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37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42D96FD-45D1-3103-CBF6-052BCC4E2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"/>
          <a:stretch/>
        </p:blipFill>
        <p:spPr>
          <a:xfrm>
            <a:off x="407" y="5"/>
            <a:ext cx="12191196" cy="6857995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B04BD438-1FF7-91CA-2CD3-F857024EC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4080" y="5896947"/>
            <a:ext cx="2273243" cy="73562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805448B-C794-9602-7C3D-CF10BA93BCF1}"/>
              </a:ext>
            </a:extLst>
          </p:cNvPr>
          <p:cNvSpPr txBox="1"/>
          <p:nvPr/>
        </p:nvSpPr>
        <p:spPr>
          <a:xfrm>
            <a:off x="5771756" y="2537793"/>
            <a:ext cx="5137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dirty="0">
                <a:solidFill>
                  <a:srgbClr val="7700CC"/>
                </a:solidFill>
                <a:latin typeface="Montserrat ExtraBold" pitchFamily="2" charset="0"/>
              </a:rPr>
              <a:t>Momento 1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D4A462-5016-D1E6-3B15-7A8F57953965}"/>
              </a:ext>
            </a:extLst>
          </p:cNvPr>
          <p:cNvSpPr txBox="1"/>
          <p:nvPr/>
        </p:nvSpPr>
        <p:spPr>
          <a:xfrm>
            <a:off x="5771756" y="3355595"/>
            <a:ext cx="5445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chemeClr val="bg1"/>
                </a:solidFill>
                <a:latin typeface="Quicksand" pitchFamily="2" charset="0"/>
              </a:rPr>
              <a:t>Exploración</a:t>
            </a:r>
            <a:endParaRPr lang="es-CO" sz="1400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11A86C82-BF17-C5A8-52BE-13830D9A17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8719"/>
          <a:stretch/>
        </p:blipFill>
        <p:spPr>
          <a:xfrm flipH="1">
            <a:off x="0" y="1979737"/>
            <a:ext cx="5980670" cy="391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128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642795" y="859654"/>
            <a:ext cx="9708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>
                <a:solidFill>
                  <a:srgbClr val="7700CC"/>
                </a:solidFill>
                <a:latin typeface="Montserrat Black" pitchFamily="2" charset="0"/>
              </a:rPr>
              <a:t>Manos a la obra </a:t>
            </a:r>
            <a:endParaRPr lang="es-ES">
              <a:solidFill>
                <a:srgbClr val="D10DD3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947A3C-227E-9181-17AE-801C2562B820}"/>
              </a:ext>
            </a:extLst>
          </p:cNvPr>
          <p:cNvSpPr txBox="1"/>
          <p:nvPr/>
        </p:nvSpPr>
        <p:spPr>
          <a:xfrm>
            <a:off x="4595385" y="859654"/>
            <a:ext cx="2802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  <a:p>
            <a:endParaRPr lang="es-CO" sz="2000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chemeClr val="bg2">
                  <a:lumMod val="25000"/>
                </a:schemeClr>
              </a:buClr>
            </a:pPr>
            <a:r>
              <a:rPr lang="es-CO" sz="3200" dirty="0">
                <a:solidFill>
                  <a:srgbClr val="FF0000"/>
                </a:solidFill>
                <a:latin typeface="Calibri" panose="020F0502020204030204" pitchFamily="34" charset="0"/>
              </a:rPr>
              <a:t>¡A jugar se dijo!</a:t>
            </a:r>
          </a:p>
          <a:p>
            <a:pPr>
              <a:buClr>
                <a:schemeClr val="bg2">
                  <a:lumMod val="25000"/>
                </a:schemeClr>
              </a:buClr>
            </a:pPr>
            <a:endParaRPr lang="es-CO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buClr>
                <a:schemeClr val="bg2">
                  <a:lumMod val="25000"/>
                </a:schemeClr>
              </a:buClr>
            </a:pPr>
            <a:endParaRPr lang="es-CO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buClr>
                <a:schemeClr val="bg2">
                  <a:lumMod val="25000"/>
                </a:schemeClr>
              </a:buClr>
            </a:pPr>
            <a:endParaRPr lang="es-CO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chemeClr val="bg2">
                  <a:lumMod val="25000"/>
                </a:schemeClr>
              </a:buClr>
              <a:buFont typeface="+mj-lt"/>
              <a:buAutoNum type="arabicPeriod"/>
            </a:pPr>
            <a:endParaRPr lang="es-CO" sz="2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C91ECEA-2B5E-67A9-7468-7129244BEC6C}"/>
              </a:ext>
            </a:extLst>
          </p:cNvPr>
          <p:cNvSpPr txBox="1"/>
          <p:nvPr/>
        </p:nvSpPr>
        <p:spPr>
          <a:xfrm>
            <a:off x="6242538" y="-10023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7FE08B4-F32C-A7A0-CF38-8E2E05B98814}"/>
              </a:ext>
            </a:extLst>
          </p:cNvPr>
          <p:cNvSpPr txBox="1"/>
          <p:nvPr/>
        </p:nvSpPr>
        <p:spPr>
          <a:xfrm>
            <a:off x="10498015" y="-15474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3485E36-BAD0-16B0-2941-782E67DC40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77095" y="2203529"/>
            <a:ext cx="5238579" cy="372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586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42D96FD-45D1-3103-CBF6-052BCC4E2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"/>
          <a:stretch/>
        </p:blipFill>
        <p:spPr>
          <a:xfrm>
            <a:off x="407" y="5"/>
            <a:ext cx="12191196" cy="6857995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B04BD438-1FF7-91CA-2CD3-F857024EC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4080" y="5896947"/>
            <a:ext cx="2273243" cy="73562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AD4A462-5016-D1E6-3B15-7A8F57953965}"/>
              </a:ext>
            </a:extLst>
          </p:cNvPr>
          <p:cNvSpPr txBox="1"/>
          <p:nvPr/>
        </p:nvSpPr>
        <p:spPr>
          <a:xfrm>
            <a:off x="5728138" y="3561389"/>
            <a:ext cx="5521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Quicksand" pitchFamily="2" charset="0"/>
              </a:rPr>
              <a:t>Atentados </a:t>
            </a:r>
            <a:br>
              <a:rPr lang="es-CO" sz="4800" dirty="0">
                <a:solidFill>
                  <a:schemeClr val="bg1"/>
                </a:solidFill>
                <a:latin typeface="Quicksand" pitchFamily="2" charset="0"/>
              </a:rPr>
            </a:br>
            <a:r>
              <a:rPr lang="es-CO" sz="4800" dirty="0">
                <a:solidFill>
                  <a:schemeClr val="bg1"/>
                </a:solidFill>
                <a:latin typeface="Quicksand" pitchFamily="2" charset="0"/>
              </a:rPr>
              <a:t>contra el español</a:t>
            </a:r>
            <a:endParaRPr lang="es-CO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6DD2E70-C406-8532-6516-356CF606CE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27225"/>
          <a:stretch/>
        </p:blipFill>
        <p:spPr>
          <a:xfrm flipH="1">
            <a:off x="-251933" y="2199503"/>
            <a:ext cx="5409802" cy="465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44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FEA1D4D-6977-5B78-A5F8-F6961EA0A4A2}"/>
              </a:ext>
            </a:extLst>
          </p:cNvPr>
          <p:cNvSpPr txBox="1"/>
          <p:nvPr/>
        </p:nvSpPr>
        <p:spPr>
          <a:xfrm>
            <a:off x="2370647" y="4890605"/>
            <a:ext cx="36038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00" dirty="0"/>
              <a:t>Fuente: </a:t>
            </a:r>
            <a:r>
              <a:rPr lang="es-CO" sz="1000" dirty="0">
                <a:hlinkClick r:id="rId7"/>
              </a:rPr>
              <a:t>https://x.com/arielanaliza/status/1058113725780185089</a:t>
            </a:r>
            <a:endParaRPr lang="es-CO" sz="1000" dirty="0"/>
          </a:p>
          <a:p>
            <a:endParaRPr lang="es-CO" dirty="0"/>
          </a:p>
        </p:txBody>
      </p:sp>
      <p:pic>
        <p:nvPicPr>
          <p:cNvPr id="13" name="Picture 2" descr="Imagen">
            <a:extLst>
              <a:ext uri="{FF2B5EF4-FFF2-40B4-BE49-F238E27FC236}">
                <a16:creationId xmlns:a16="http://schemas.microsoft.com/office/drawing/2014/main" id="{CF32C3F5-EAE5-DB0A-D1B6-6AA5AEF60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647" y="1125220"/>
            <a:ext cx="6685279" cy="376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3045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AC314F8-3B53-B359-4B35-13834F27DA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5551" y="785264"/>
            <a:ext cx="7772400" cy="456448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C5005A1-1DCF-02D1-23C2-E4BBD3952D65}"/>
              </a:ext>
            </a:extLst>
          </p:cNvPr>
          <p:cNvSpPr txBox="1"/>
          <p:nvPr/>
        </p:nvSpPr>
        <p:spPr>
          <a:xfrm>
            <a:off x="1785551" y="5518738"/>
            <a:ext cx="777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/>
              <a:t>Fuente: </a:t>
            </a:r>
            <a:r>
              <a:rPr lang="es-CO" sz="1000" dirty="0">
                <a:hlinkClick r:id="rId8"/>
              </a:rPr>
              <a:t>https://www.eltiempo.com/colombia/otras-ciudades/indignacion-en-caldas-congregacion-del-pastor-senalado-de-abusar-a-su-hijastra-pediria-exonerarlo-fue-poseido-3450375</a:t>
            </a:r>
            <a:endParaRPr lang="es-CO" sz="1000" dirty="0"/>
          </a:p>
          <a:p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2729512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79C78A19-0C32-8DD4-23E3-54C358796011}"/>
              </a:ext>
            </a:extLst>
          </p:cNvPr>
          <p:cNvGrpSpPr/>
          <p:nvPr/>
        </p:nvGrpSpPr>
        <p:grpSpPr>
          <a:xfrm>
            <a:off x="2593300" y="795918"/>
            <a:ext cx="6805670" cy="4482278"/>
            <a:chOff x="685800" y="805818"/>
            <a:chExt cx="7772400" cy="5386297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ED2DA4E8-47CE-B596-3DB5-54373C4D3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5800" y="2604854"/>
              <a:ext cx="7772400" cy="3587261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1F955D32-DBE2-BAB0-22F6-8EA96E270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5800" y="805818"/>
              <a:ext cx="7772400" cy="1799036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C4BCB7DA-B766-EE91-3AA2-8D584CE7D6B8}"/>
              </a:ext>
            </a:extLst>
          </p:cNvPr>
          <p:cNvSpPr txBox="1"/>
          <p:nvPr/>
        </p:nvSpPr>
        <p:spPr>
          <a:xfrm>
            <a:off x="2756563" y="5398684"/>
            <a:ext cx="454643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dirty="0"/>
              <a:t>Fuente: </a:t>
            </a:r>
            <a:r>
              <a:rPr lang="es-CO" sz="1100" dirty="0">
                <a:hlinkClick r:id="rId9"/>
              </a:rPr>
              <a:t>https://www.presidencia.gov.co/prensa/HistorialVida/VIDA4725.pdf</a:t>
            </a:r>
            <a:endParaRPr lang="es-CO" sz="1100" dirty="0"/>
          </a:p>
          <a:p>
            <a:r>
              <a:rPr lang="es-CO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06409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5" name="Imagen 4" descr="Escala de tiempo&#10;&#10;Descripción generada automáticamente">
            <a:extLst>
              <a:ext uri="{FF2B5EF4-FFF2-40B4-BE49-F238E27FC236}">
                <a16:creationId xmlns:a16="http://schemas.microsoft.com/office/drawing/2014/main" id="{90A657F3-965C-9E14-81B2-D37B0CB06E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3198" b="1"/>
          <a:stretch/>
        </p:blipFill>
        <p:spPr>
          <a:xfrm>
            <a:off x="6310683" y="4598916"/>
            <a:ext cx="4492128" cy="1059517"/>
          </a:xfrm>
          <a:prstGeom prst="rect">
            <a:avLst/>
          </a:prstGeom>
        </p:spPr>
      </p:pic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25C56882-36BE-6C56-A016-056DAE163B7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4320"/>
          <a:stretch/>
        </p:blipFill>
        <p:spPr>
          <a:xfrm>
            <a:off x="1351333" y="547593"/>
            <a:ext cx="6924040" cy="374062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1E37BAF-A98D-A55E-6CF9-16D07747F72B}"/>
              </a:ext>
            </a:extLst>
          </p:cNvPr>
          <p:cNvSpPr txBox="1"/>
          <p:nvPr/>
        </p:nvSpPr>
        <p:spPr>
          <a:xfrm>
            <a:off x="1639703" y="5868385"/>
            <a:ext cx="71018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50" dirty="0"/>
              <a:t>Fuente: </a:t>
            </a:r>
            <a:r>
              <a:rPr lang="es-CO" sz="1050" dirty="0">
                <a:hlinkClick r:id="rId9"/>
              </a:rPr>
              <a:t>https://www.eltiempo.com/vida/religion/el-papa-francisco-tenia-un-sueldo-estos-son-los-salarios-de-los-empleados-del-vaticano-3446810</a:t>
            </a:r>
            <a:endParaRPr lang="es-CO" sz="1050" dirty="0"/>
          </a:p>
          <a:p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35491652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42D96FD-45D1-3103-CBF6-052BCC4E2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"/>
          <a:stretch/>
        </p:blipFill>
        <p:spPr>
          <a:xfrm>
            <a:off x="407" y="5"/>
            <a:ext cx="12191196" cy="6857995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B04BD438-1FF7-91CA-2CD3-F857024EC6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94080" y="5896947"/>
            <a:ext cx="2273243" cy="73562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805448B-C794-9602-7C3D-CF10BA93BCF1}"/>
              </a:ext>
            </a:extLst>
          </p:cNvPr>
          <p:cNvSpPr txBox="1"/>
          <p:nvPr/>
        </p:nvSpPr>
        <p:spPr>
          <a:xfrm>
            <a:off x="6096000" y="2530713"/>
            <a:ext cx="4653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>
                <a:solidFill>
                  <a:srgbClr val="7700CC"/>
                </a:solidFill>
                <a:latin typeface="Montserrat ExtraBold" pitchFamily="2" charset="0"/>
              </a:rPr>
              <a:t>Cierre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D4A462-5016-D1E6-3B15-7A8F57953965}"/>
              </a:ext>
            </a:extLst>
          </p:cNvPr>
          <p:cNvSpPr txBox="1"/>
          <p:nvPr/>
        </p:nvSpPr>
        <p:spPr>
          <a:xfrm>
            <a:off x="6096000" y="3429000"/>
            <a:ext cx="5109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Quicksand" pitchFamily="2" charset="0"/>
              </a:rPr>
              <a:t>Conclusiones</a:t>
            </a:r>
          </a:p>
          <a:p>
            <a:r>
              <a:rPr lang="es-CO" sz="4800" dirty="0">
                <a:solidFill>
                  <a:schemeClr val="bg1"/>
                </a:solidFill>
                <a:latin typeface="Quicksand" pitchFamily="2" charset="0"/>
              </a:rPr>
              <a:t>Encuesta del taller</a:t>
            </a:r>
            <a:endParaRPr lang="es-CO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E28AD84A-A7DE-9844-B568-005B8A0F91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3669"/>
          <a:stretch/>
        </p:blipFill>
        <p:spPr>
          <a:xfrm flipH="1">
            <a:off x="224677" y="2535085"/>
            <a:ext cx="5481965" cy="432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786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777011" y="486641"/>
            <a:ext cx="9708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solidFill>
                  <a:srgbClr val="7700CC"/>
                </a:solidFill>
                <a:latin typeface="Montserrat Black" pitchFamily="2" charset="0"/>
              </a:rPr>
              <a:t>Conclusiones</a:t>
            </a:r>
            <a:endParaRPr lang="es-ES" dirty="0">
              <a:solidFill>
                <a:srgbClr val="D10DD3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947A3C-227E-9181-17AE-801C2562B820}"/>
              </a:ext>
            </a:extLst>
          </p:cNvPr>
          <p:cNvSpPr txBox="1"/>
          <p:nvPr/>
        </p:nvSpPr>
        <p:spPr>
          <a:xfrm>
            <a:off x="1440421" y="763640"/>
            <a:ext cx="960423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  <a:p>
            <a:endParaRPr lang="es-CO" sz="2000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s-CO" sz="3600" b="1" dirty="0"/>
              <a:t>✅ </a:t>
            </a:r>
            <a:r>
              <a:rPr lang="es-CO" sz="3600" dirty="0"/>
              <a:t>Escribir bien no es solo cuestión de reglas, sino de intención: necesitas saber qué quieres decir, cómo lo vas a decir y a quién te diriges. </a:t>
            </a:r>
          </a:p>
          <a:p>
            <a:endParaRPr lang="es-CO" sz="3600" dirty="0"/>
          </a:p>
          <a:p>
            <a:r>
              <a:rPr lang="es-CO" sz="3600" b="1" dirty="0"/>
              <a:t>✅ </a:t>
            </a:r>
            <a:r>
              <a:rPr lang="es-CO" sz="3600" dirty="0"/>
              <a:t>Si dominas la ortografía, la puntuación y el estilo, lograrás comunicarte con claridad, coherencia y precisión, habilidades clave en tu vida académica y profesional. </a:t>
            </a:r>
            <a:endParaRPr lang="es-CO" sz="2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C91ECEA-2B5E-67A9-7468-7129244BEC6C}"/>
              </a:ext>
            </a:extLst>
          </p:cNvPr>
          <p:cNvSpPr txBox="1"/>
          <p:nvPr/>
        </p:nvSpPr>
        <p:spPr>
          <a:xfrm>
            <a:off x="6242538" y="-10023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7FE08B4-F32C-A7A0-CF38-8E2E05B98814}"/>
              </a:ext>
            </a:extLst>
          </p:cNvPr>
          <p:cNvSpPr txBox="1"/>
          <p:nvPr/>
        </p:nvSpPr>
        <p:spPr>
          <a:xfrm>
            <a:off x="10498015" y="-15474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00246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B6B225-49F9-6E89-6D0A-34D15259A21D}"/>
              </a:ext>
            </a:extLst>
          </p:cNvPr>
          <p:cNvSpPr txBox="1"/>
          <p:nvPr/>
        </p:nvSpPr>
        <p:spPr>
          <a:xfrm>
            <a:off x="881615" y="580620"/>
            <a:ext cx="9708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solidFill>
                  <a:srgbClr val="7700CC"/>
                </a:solidFill>
                <a:latin typeface="Montserrat Black" pitchFamily="2" charset="0"/>
              </a:rPr>
              <a:t>Conclusiones</a:t>
            </a:r>
            <a:endParaRPr lang="es-ES" dirty="0">
              <a:solidFill>
                <a:srgbClr val="D10DD3"/>
              </a:solidFill>
              <a:latin typeface="Montserrat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947A3C-227E-9181-17AE-801C2562B820}"/>
              </a:ext>
            </a:extLst>
          </p:cNvPr>
          <p:cNvSpPr txBox="1"/>
          <p:nvPr/>
        </p:nvSpPr>
        <p:spPr>
          <a:xfrm>
            <a:off x="1587669" y="1031886"/>
            <a:ext cx="960423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  <a:p>
            <a:r>
              <a:rPr lang="es-CO" sz="3600" b="1" dirty="0"/>
              <a:t>✅ </a:t>
            </a:r>
            <a:r>
              <a:rPr lang="es-CO" sz="3600" dirty="0"/>
              <a:t>Recuerda que escribir bien es una habilidad que puedes entrenar. La inteligencia artificial puede ayudarte a mejorar, pero no puede pensar por ti. </a:t>
            </a:r>
          </a:p>
          <a:p>
            <a:endParaRPr lang="es-CO" sz="3600" dirty="0"/>
          </a:p>
          <a:p>
            <a:r>
              <a:rPr lang="es-CO" sz="3600" b="1" dirty="0"/>
              <a:t>✅ </a:t>
            </a:r>
            <a:r>
              <a:rPr lang="es-CO" sz="3600" dirty="0"/>
              <a:t>El criterio, la creatividad y la responsabilidad como autor siguen siendo tuyos. En el mundo académico, tu voz y tu pensamiento marcan la diferencia.</a:t>
            </a:r>
          </a:p>
          <a:p>
            <a:pPr marL="457200" indent="-457200">
              <a:buClr>
                <a:schemeClr val="bg2">
                  <a:lumMod val="25000"/>
                </a:schemeClr>
              </a:buClr>
              <a:buFont typeface="+mj-lt"/>
              <a:buAutoNum type="arabicPeriod"/>
            </a:pPr>
            <a:endParaRPr lang="es-CO" sz="2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C91ECEA-2B5E-67A9-7468-7129244BEC6C}"/>
              </a:ext>
            </a:extLst>
          </p:cNvPr>
          <p:cNvSpPr txBox="1"/>
          <p:nvPr/>
        </p:nvSpPr>
        <p:spPr>
          <a:xfrm>
            <a:off x="6242538" y="-10023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7FE08B4-F32C-A7A0-CF38-8E2E05B98814}"/>
              </a:ext>
            </a:extLst>
          </p:cNvPr>
          <p:cNvSpPr txBox="1"/>
          <p:nvPr/>
        </p:nvSpPr>
        <p:spPr>
          <a:xfrm>
            <a:off x="10498015" y="-15474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7049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CB189EAD-FFA1-2A35-AD05-77E9B0B42D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91867CC5-1AB7-59EC-1AD6-0F66955DB6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EBF5E1E9-BA78-0010-EA40-65C2084BFEEA}"/>
              </a:ext>
            </a:extLst>
          </p:cNvPr>
          <p:cNvSpPr txBox="1"/>
          <p:nvPr/>
        </p:nvSpPr>
        <p:spPr>
          <a:xfrm>
            <a:off x="9786551" y="1329216"/>
            <a:ext cx="336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>
                <a:solidFill>
                  <a:schemeClr val="bg1"/>
                </a:solidFill>
                <a:latin typeface="Montserrat ExtraBold" pitchFamily="2" charset="0"/>
              </a:rPr>
              <a:t>1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9CAB92-71BD-F8DB-131E-9D54EFCE1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D2B5DE1-DD9A-DBAC-6820-18980FABD8A6}"/>
              </a:ext>
            </a:extLst>
          </p:cNvPr>
          <p:cNvSpPr txBox="1"/>
          <p:nvPr/>
        </p:nvSpPr>
        <p:spPr>
          <a:xfrm>
            <a:off x="881615" y="580620"/>
            <a:ext cx="9708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solidFill>
                  <a:srgbClr val="7700CC"/>
                </a:solidFill>
                <a:latin typeface="Montserrat Black" pitchFamily="2" charset="0"/>
              </a:rPr>
              <a:t>Bibliografía</a:t>
            </a:r>
            <a:endParaRPr lang="es-ES" dirty="0">
              <a:solidFill>
                <a:srgbClr val="D10DD3"/>
              </a:solidFill>
              <a:latin typeface="Montserrat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319AEF3-7673-6013-CAFA-5985B291579A}"/>
              </a:ext>
            </a:extLst>
          </p:cNvPr>
          <p:cNvSpPr txBox="1"/>
          <p:nvPr/>
        </p:nvSpPr>
        <p:spPr>
          <a:xfrm>
            <a:off x="957543" y="1238083"/>
            <a:ext cx="10276914" cy="543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Cassany, D. (2006).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cocina de la escritura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Anagrama.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Cassany, D. (2012).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Enseñar lengua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Graó.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FundéuRAE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(2025).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Recomendaciones lingüísticas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Fundación del Español Urgente. </a:t>
            </a:r>
            <a:r>
              <a:rPr lang="es-CO" sz="120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https://www.fundeu.es/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Lomas, C. (2004).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Cómo enseñar a hacer cosas con las palabras: introducción a la didáctica de la expresión oral y escrita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Paidós.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Martínez de Sousa, J. (2018).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Diccionario de ortografía de la lengua española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Trea.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Moreno, A. I</a:t>
            </a:r>
            <a:r>
              <a:rPr lang="es-CO" sz="120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., y 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Palazón, M. (2016).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Cómo redactar textos académicos en español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Ediciones Universidad de Salamanca.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Paz Gago, F. (2021).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Escribir con inteligencia artificial: cómo la IA puede ayudarte a escribir mejor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Editorial UOC.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Presidencia de la República de Colombia. (2025).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Vida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CO" sz="120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https://www.presidencia.gov.co/prensa/HistorialVida/VIDA4725.pdf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Real Academia Española y Asociación de Academias de la Lengua Española. (2005).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Diccionario panhispánico de dudas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Santillana.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Real Academia Española y Asociación de Academias de la Lengua Española. (2010).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Ortografía de la lengua española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Espasa.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Vásquez, N. (2025, abril 24). El papa Francisco tenía un sueldo: estos son los salarios de los empleados del Vaticano.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El Tiempo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CO" sz="120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https://www.eltiempo.com/vida/religion/el-papa-francisco-tenia-un-sueldo-estos-son-los-salarios-de-los-empleados-del-vaticano-3446810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Vega, M. (2025, abril 27). Indignación en Caldas: congregación del pastor señalado de abusar a su hijastra pediría exonerarlo, fue “poseído”.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El Tiempo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CO" sz="120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https://www.eltiempo.com/colombia/otras-ciudades/indignacion-en-caldas-congregacion-del-pastor-senalado-de-abusar-a-su-hijastra-pediria-exonerarlo-fue-poseido-3450375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>
              <a:spcBef>
                <a:spcPts val="600"/>
              </a:spcBef>
              <a:spcAft>
                <a:spcPts val="600"/>
              </a:spcAft>
            </a:pP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X / @</a:t>
            </a:r>
            <a:r>
              <a:rPr lang="es-CO" sz="12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arielanaliza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(2018, noviembre 1). </a:t>
            </a:r>
            <a:r>
              <a:rPr lang="es-CO" sz="12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Cuando alguien escribe “el servidor público es el que sirve en lo público al público”, algo se rompe por dentro</a:t>
            </a:r>
            <a:r>
              <a:rPr lang="es-CO" sz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[Tweet]. </a:t>
            </a:r>
            <a:r>
              <a:rPr lang="es-CO" sz="120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https://x.com/arielanaliza/status/1058113725780185089</a:t>
            </a:r>
            <a:endParaRPr lang="es-CO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indent="-450215"/>
            <a:r>
              <a:rPr lang="es-ES_trad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55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atrón de fondo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 descr="Patrón de fondo">
            <a:extLst>
              <a:ext uri="{FF2B5EF4-FFF2-40B4-BE49-F238E27FC236}">
                <a16:creationId xmlns:a16="http://schemas.microsoft.com/office/drawing/2014/main" id="{6A9CAD8F-CED2-441C-5E30-A87FC5925F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CE6918BF-378C-7413-3758-866A1A188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CA71B764-B737-7627-E60C-727E9ABFFB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96B47C2E-A19D-3ADF-BA0F-2D7A3E4CBB2D}"/>
              </a:ext>
            </a:extLst>
          </p:cNvPr>
          <p:cNvSpPr txBox="1"/>
          <p:nvPr/>
        </p:nvSpPr>
        <p:spPr>
          <a:xfrm>
            <a:off x="855078" y="599384"/>
            <a:ext cx="78777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solidFill>
                  <a:srgbClr val="7700CC"/>
                </a:solidFill>
                <a:latin typeface="Montserrat Black" pitchFamily="2" charset="0"/>
              </a:rPr>
              <a:t>Exploración</a:t>
            </a:r>
            <a:endParaRPr lang="es-CO" sz="3000" dirty="0">
              <a:solidFill>
                <a:srgbClr val="7700CC"/>
              </a:solidFill>
              <a:latin typeface="Montserrat Black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5C37B8D-007C-CF38-106B-C587E76D6CD5}"/>
              </a:ext>
            </a:extLst>
          </p:cNvPr>
          <p:cNvSpPr txBox="1"/>
          <p:nvPr/>
        </p:nvSpPr>
        <p:spPr>
          <a:xfrm>
            <a:off x="-241160" y="52150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292C586-ADAD-C311-4134-EA7A13BC2551}"/>
              </a:ext>
            </a:extLst>
          </p:cNvPr>
          <p:cNvSpPr txBox="1"/>
          <p:nvPr/>
        </p:nvSpPr>
        <p:spPr>
          <a:xfrm>
            <a:off x="2532183" y="2772353"/>
            <a:ext cx="63815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dirty="0">
                <a:solidFill>
                  <a:srgbClr val="FF0000"/>
                </a:solidFill>
              </a:rPr>
              <a:t>COMUNICAMOS MEJOR AL ESCRIBIR</a:t>
            </a:r>
            <a:br>
              <a:rPr lang="es-CO" sz="3200" dirty="0">
                <a:solidFill>
                  <a:srgbClr val="FF0000"/>
                </a:solidFill>
              </a:rPr>
            </a:br>
            <a:r>
              <a:rPr lang="es-CO" sz="6600" dirty="0">
                <a:solidFill>
                  <a:srgbClr val="FF0000"/>
                </a:solidFill>
              </a:rPr>
              <a:t>CORRECTAMENTE</a:t>
            </a:r>
            <a:endParaRPr lang="es-CO" sz="3200" dirty="0">
              <a:solidFill>
                <a:srgbClr val="FF0000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D599CFE-A0D0-5B96-DB36-7378DBF92647}"/>
              </a:ext>
            </a:extLst>
          </p:cNvPr>
          <p:cNvSpPr txBox="1"/>
          <p:nvPr/>
        </p:nvSpPr>
        <p:spPr>
          <a:xfrm>
            <a:off x="2736900" y="1494300"/>
            <a:ext cx="59720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  <a:p>
            <a:endParaRPr lang="es-CO" sz="2000" b="1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buClr>
                <a:schemeClr val="bg2">
                  <a:lumMod val="25000"/>
                </a:schemeClr>
              </a:buClr>
            </a:pPr>
            <a:r>
              <a:rPr lang="es-CO" sz="3200" b="1" dirty="0">
                <a:solidFill>
                  <a:srgbClr val="7700CC"/>
                </a:solidFill>
                <a:latin typeface="Calibri" panose="020F0502020204030204" pitchFamily="34" charset="0"/>
              </a:rPr>
              <a:t>Contesta las preguntas de:</a:t>
            </a:r>
          </a:p>
          <a:p>
            <a:pPr>
              <a:buClr>
                <a:schemeClr val="bg2">
                  <a:lumMod val="25000"/>
                </a:schemeClr>
              </a:buClr>
            </a:pPr>
            <a:endParaRPr lang="es-CO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buClr>
                <a:schemeClr val="bg2">
                  <a:lumMod val="25000"/>
                </a:schemeClr>
              </a:buClr>
            </a:pPr>
            <a:endParaRPr lang="es-CO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buClr>
                <a:schemeClr val="bg2">
                  <a:lumMod val="25000"/>
                </a:schemeClr>
              </a:buClr>
            </a:pPr>
            <a:endParaRPr lang="es-CO" sz="2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chemeClr val="bg2">
                  <a:lumMod val="25000"/>
                </a:schemeClr>
              </a:buClr>
              <a:buFont typeface="+mj-lt"/>
              <a:buAutoNum type="arabicPeriod"/>
            </a:pPr>
            <a:endParaRPr lang="es-CO" sz="20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5809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9676AA4-9B54-0232-EBFB-D3EFCF3D34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" t="14156" b="7797"/>
          <a:stretch/>
        </p:blipFill>
        <p:spPr>
          <a:xfrm>
            <a:off x="0" y="0"/>
            <a:ext cx="12508182" cy="6858000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B04BD438-1FF7-91CA-2CD3-F857024EC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58964" y="5896947"/>
            <a:ext cx="2273243" cy="7356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AECFDCB-38CD-3FA5-DF58-935710695870}"/>
              </a:ext>
            </a:extLst>
          </p:cNvPr>
          <p:cNvSpPr txBox="1"/>
          <p:nvPr/>
        </p:nvSpPr>
        <p:spPr>
          <a:xfrm>
            <a:off x="5016620" y="1526236"/>
            <a:ext cx="33421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Montserrat ExtraBold" pitchFamily="2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828641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42D96FD-45D1-3103-CBF6-052BCC4E2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"/>
          <a:stretch/>
        </p:blipFill>
        <p:spPr>
          <a:xfrm>
            <a:off x="407" y="5"/>
            <a:ext cx="12191196" cy="6857995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B04BD438-1FF7-91CA-2CD3-F857024EC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4080" y="5896947"/>
            <a:ext cx="2273243" cy="73562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805448B-C794-9602-7C3D-CF10BA93BCF1}"/>
              </a:ext>
            </a:extLst>
          </p:cNvPr>
          <p:cNvSpPr txBox="1"/>
          <p:nvPr/>
        </p:nvSpPr>
        <p:spPr>
          <a:xfrm>
            <a:off x="5771756" y="2537793"/>
            <a:ext cx="5137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dirty="0">
                <a:solidFill>
                  <a:srgbClr val="7700CC"/>
                </a:solidFill>
                <a:latin typeface="Montserrat ExtraBold" pitchFamily="2" charset="0"/>
              </a:rPr>
              <a:t>Momento 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D4A462-5016-D1E6-3B15-7A8F57953965}"/>
              </a:ext>
            </a:extLst>
          </p:cNvPr>
          <p:cNvSpPr txBox="1"/>
          <p:nvPr/>
        </p:nvSpPr>
        <p:spPr>
          <a:xfrm>
            <a:off x="5771756" y="3355595"/>
            <a:ext cx="5445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chemeClr val="bg1"/>
                </a:solidFill>
                <a:latin typeface="Quicksand" pitchFamily="2" charset="0"/>
              </a:rPr>
              <a:t>Ambientación</a:t>
            </a:r>
            <a:endParaRPr lang="es-CO" sz="1400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11A86C82-BF17-C5A8-52BE-13830D9A17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8719"/>
          <a:stretch/>
        </p:blipFill>
        <p:spPr>
          <a:xfrm flipH="1">
            <a:off x="0" y="1979737"/>
            <a:ext cx="5980670" cy="391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2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atrón de fondo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 descr="Patrón de fondo">
            <a:extLst>
              <a:ext uri="{FF2B5EF4-FFF2-40B4-BE49-F238E27FC236}">
                <a16:creationId xmlns:a16="http://schemas.microsoft.com/office/drawing/2014/main" id="{6A9CAD8F-CED2-441C-5E30-A87FC5925F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CE6918BF-378C-7413-3758-866A1A188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CA71B764-B737-7627-E60C-727E9ABFFB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3E76078-8B5F-1F01-5F08-B29DE28086F7}"/>
              </a:ext>
            </a:extLst>
          </p:cNvPr>
          <p:cNvSpPr txBox="1"/>
          <p:nvPr/>
        </p:nvSpPr>
        <p:spPr>
          <a:xfrm>
            <a:off x="6948037" y="4286798"/>
            <a:ext cx="35695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 qué razón</a:t>
            </a:r>
            <a:b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Autor: Juancho Rois</a:t>
            </a:r>
            <a:b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Intérprete: Diomedes Díaz </a:t>
            </a:r>
          </a:p>
          <a:p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Sony Music, 1994. </a:t>
            </a:r>
            <a:endParaRPr lang="es-CO" dirty="0"/>
          </a:p>
        </p:txBody>
      </p:sp>
      <p:pic>
        <p:nvPicPr>
          <p:cNvPr id="13" name="Elementos multimedia en línea 12">
            <a:hlinkClick r:id="" action="ppaction://media"/>
            <a:extLst>
              <a:ext uri="{FF2B5EF4-FFF2-40B4-BE49-F238E27FC236}">
                <a16:creationId xmlns:a16="http://schemas.microsoft.com/office/drawing/2014/main" id="{6E84985A-6DDF-BDEE-BFB3-B62A86235E1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1745916" y="1721644"/>
            <a:ext cx="5020644" cy="376548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96B47C2E-A19D-3ADF-BA0F-2D7A3E4CBB2D}"/>
              </a:ext>
            </a:extLst>
          </p:cNvPr>
          <p:cNvSpPr txBox="1"/>
          <p:nvPr/>
        </p:nvSpPr>
        <p:spPr>
          <a:xfrm>
            <a:off x="855078" y="599384"/>
            <a:ext cx="78777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solidFill>
                  <a:srgbClr val="7700CC"/>
                </a:solidFill>
                <a:latin typeface="Montserrat Black" pitchFamily="2" charset="0"/>
              </a:rPr>
              <a:t>El buen uso de los verbos</a:t>
            </a:r>
            <a:endParaRPr lang="es-CO" sz="3000" dirty="0">
              <a:solidFill>
                <a:srgbClr val="7700CC"/>
              </a:solidFill>
              <a:latin typeface="Montserrat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43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Patrón de fondo">
            <a:extLst>
              <a:ext uri="{FF2B5EF4-FFF2-40B4-BE49-F238E27FC236}">
                <a16:creationId xmlns:a16="http://schemas.microsoft.com/office/drawing/2014/main" id="{A7A61609-1BFD-DC8A-3DD6-90E7AFA0F1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 descr="Patrón de fondo">
            <a:extLst>
              <a:ext uri="{FF2B5EF4-FFF2-40B4-BE49-F238E27FC236}">
                <a16:creationId xmlns:a16="http://schemas.microsoft.com/office/drawing/2014/main" id="{6A9CAD8F-CED2-441C-5E30-A87FC5925F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4ECB25-BF3E-D02D-9FCD-A3B3758A1222}"/>
              </a:ext>
            </a:extLst>
          </p:cNvPr>
          <p:cNvSpPr txBox="1"/>
          <p:nvPr/>
        </p:nvSpPr>
        <p:spPr>
          <a:xfrm>
            <a:off x="855078" y="599384"/>
            <a:ext cx="78777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>
                <a:solidFill>
                  <a:srgbClr val="7700CC"/>
                </a:solidFill>
                <a:latin typeface="Montserrat Black" pitchFamily="2" charset="0"/>
              </a:rPr>
              <a:t>El buen uso de los verbos</a:t>
            </a:r>
            <a:endParaRPr lang="es-CO" sz="3000" dirty="0">
              <a:solidFill>
                <a:srgbClr val="7700CC"/>
              </a:solidFill>
              <a:latin typeface="Montserrat Black" pitchFamily="2" charset="0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CE6918BF-378C-7413-3758-866A1A188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055" y="547593"/>
            <a:ext cx="57740" cy="1174051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CA71B764-B737-7627-E60C-727E9ABFFB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81245" y="6191551"/>
            <a:ext cx="1621316" cy="548753"/>
          </a:xfrm>
          <a:prstGeom prst="rect">
            <a:avLst/>
          </a:prstGeom>
        </p:spPr>
      </p:pic>
      <p:sp>
        <p:nvSpPr>
          <p:cNvPr id="3" name="CuadroTexto 2">
            <a:hlinkClick r:id="rId8"/>
            <a:extLst>
              <a:ext uri="{FF2B5EF4-FFF2-40B4-BE49-F238E27FC236}">
                <a16:creationId xmlns:a16="http://schemas.microsoft.com/office/drawing/2014/main" id="{661014EB-E9DF-224C-EDA4-11BCFD4E0A22}"/>
              </a:ext>
            </a:extLst>
          </p:cNvPr>
          <p:cNvSpPr txBox="1"/>
          <p:nvPr/>
        </p:nvSpPr>
        <p:spPr>
          <a:xfrm>
            <a:off x="3299479" y="5881032"/>
            <a:ext cx="6890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  <a:p>
            <a:endParaRPr lang="es-CO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4A63F20-51EB-8891-43D7-D61D9F22F6DE}"/>
              </a:ext>
            </a:extLst>
          </p:cNvPr>
          <p:cNvSpPr txBox="1"/>
          <p:nvPr/>
        </p:nvSpPr>
        <p:spPr>
          <a:xfrm>
            <a:off x="855078" y="2249388"/>
            <a:ext cx="77980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 err="1">
                <a:solidFill>
                  <a:srgbClr val="D10DD3"/>
                </a:solidFill>
              </a:rPr>
              <a:t>Intratar</a:t>
            </a:r>
            <a:endParaRPr lang="es-CO" sz="2800" dirty="0">
              <a:solidFill>
                <a:srgbClr val="D10DD3"/>
              </a:solidFill>
            </a:endParaRPr>
          </a:p>
          <a:p>
            <a:br>
              <a:rPr lang="es-CO" sz="2800" dirty="0">
                <a:solidFill>
                  <a:srgbClr val="D10DD3"/>
                </a:solidFill>
              </a:rPr>
            </a:br>
            <a:r>
              <a:rPr lang="es-CO" sz="2800" dirty="0"/>
              <a:t>Col. Tratar mal a alguien, ya sea con palabras o acciones, o simplemente tratándolo sin respeto.</a:t>
            </a:r>
          </a:p>
          <a:p>
            <a:endParaRPr lang="es-CO" sz="28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FB30C6C-38DF-729C-D801-39B4D7473AFE}"/>
              </a:ext>
            </a:extLst>
          </p:cNvPr>
          <p:cNvSpPr txBox="1"/>
          <p:nvPr/>
        </p:nvSpPr>
        <p:spPr>
          <a:xfrm>
            <a:off x="855078" y="4327444"/>
            <a:ext cx="6141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/>
              <a:t>Fuente: Instituto Caro y Cuervo. (1993). </a:t>
            </a:r>
            <a:r>
              <a:rPr lang="es-CO" sz="1200" i="1" dirty="0"/>
              <a:t>Diccionario de colombianismos. </a:t>
            </a:r>
            <a:r>
              <a:rPr lang="es-CO" sz="1200" dirty="0"/>
              <a:t>Instituto Caro y Cuervo. </a:t>
            </a:r>
          </a:p>
        </p:txBody>
      </p:sp>
    </p:spTree>
    <p:extLst>
      <p:ext uri="{BB962C8B-B14F-4D97-AF65-F5344CB8AC3E}">
        <p14:creationId xmlns:p14="http://schemas.microsoft.com/office/powerpoint/2010/main" val="401931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342D96FD-45D1-3103-CBF6-052BCC4E2D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3"/>
          <a:stretch/>
        </p:blipFill>
        <p:spPr>
          <a:xfrm>
            <a:off x="407" y="5"/>
            <a:ext cx="12191196" cy="6857995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B04BD438-1FF7-91CA-2CD3-F857024EC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4080" y="5896947"/>
            <a:ext cx="2273243" cy="73562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805448B-C794-9602-7C3D-CF10BA93BCF1}"/>
              </a:ext>
            </a:extLst>
          </p:cNvPr>
          <p:cNvSpPr txBox="1"/>
          <p:nvPr/>
        </p:nvSpPr>
        <p:spPr>
          <a:xfrm>
            <a:off x="5689600" y="2412630"/>
            <a:ext cx="4504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dirty="0">
                <a:solidFill>
                  <a:srgbClr val="7700CC"/>
                </a:solidFill>
                <a:latin typeface="Montserrat ExtraBold" pitchFamily="2" charset="0"/>
              </a:rPr>
              <a:t>Momento 3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D4A462-5016-D1E6-3B15-7A8F57953965}"/>
              </a:ext>
            </a:extLst>
          </p:cNvPr>
          <p:cNvSpPr txBox="1"/>
          <p:nvPr/>
        </p:nvSpPr>
        <p:spPr>
          <a:xfrm>
            <a:off x="5689600" y="3561389"/>
            <a:ext cx="5123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dirty="0">
                <a:solidFill>
                  <a:schemeClr val="bg1"/>
                </a:solidFill>
                <a:latin typeface="Quicksand" pitchFamily="2" charset="0"/>
              </a:rPr>
              <a:t>Conceptos</a:t>
            </a:r>
            <a:endParaRPr lang="es-CO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8F2334E-0BDC-9ACC-099F-A6A2EA948A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38471"/>
          <a:stretch/>
        </p:blipFill>
        <p:spPr>
          <a:xfrm>
            <a:off x="-24306" y="2023665"/>
            <a:ext cx="6000955" cy="424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011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3538</Words>
  <Application>Microsoft Macintosh PowerPoint</Application>
  <PresentationFormat>Panorámica</PresentationFormat>
  <Paragraphs>374</Paragraphs>
  <Slides>50</Slides>
  <Notes>8</Notes>
  <HiddenSlides>0</HiddenSlides>
  <MMClips>1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63" baseType="lpstr">
      <vt:lpstr>Aptos</vt:lpstr>
      <vt:lpstr>Arial</vt:lpstr>
      <vt:lpstr>Calibri</vt:lpstr>
      <vt:lpstr>Calibri Light</vt:lpstr>
      <vt:lpstr>Exo</vt:lpstr>
      <vt:lpstr>Exo SemiBold</vt:lpstr>
      <vt:lpstr>Montserrat</vt:lpstr>
      <vt:lpstr>Montserrat Black</vt:lpstr>
      <vt:lpstr>Montserrat ExtraBold</vt:lpstr>
      <vt:lpstr>Montserrat regular</vt:lpstr>
      <vt:lpstr>Quicksand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Fernando Grisales Gonzalez</dc:creator>
  <cp:lastModifiedBy>JOSE GABRIEL ORTIZ ABELLA</cp:lastModifiedBy>
  <cp:revision>160</cp:revision>
  <dcterms:created xsi:type="dcterms:W3CDTF">2022-10-21T20:43:25Z</dcterms:created>
  <dcterms:modified xsi:type="dcterms:W3CDTF">2025-05-05T17:25:39Z</dcterms:modified>
</cp:coreProperties>
</file>