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72" r:id="rId27"/>
    <p:sldId id="259" r:id="rId28"/>
    <p:sldId id="260" r:id="rId2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83" userDrawn="1">
          <p15:clr>
            <a:srgbClr val="A4A3A4"/>
          </p15:clr>
        </p15:guide>
        <p15:guide id="4" pos="71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60"/>
    <p:restoredTop sz="96405"/>
  </p:normalViewPr>
  <p:slideViewPr>
    <p:cSldViewPr showGuides="1">
      <p:cViewPr varScale="1">
        <p:scale>
          <a:sx n="93" d="100"/>
          <a:sy n="93" d="100"/>
        </p:scale>
        <p:origin x="158" y="53"/>
      </p:cViewPr>
      <p:guideLst>
        <p:guide orient="horz" pos="2160"/>
        <p:guide pos="3840"/>
        <p:guide pos="483"/>
        <p:guide pos="719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Hoja3!$A$7</c:f>
              <c:strCache>
                <c:ptCount val="1"/>
                <c:pt idx="0">
                  <c:v>Atención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929-40B7-BAEA-489F9A0A482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929-40B7-BAEA-489F9A0A482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929-40B7-BAEA-489F9A0A4829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29-40B7-BAEA-489F9A0A48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Hoja3!$B$6:$D$6</c:f>
              <c:strCache>
                <c:ptCount val="3"/>
                <c:pt idx="0">
                  <c:v>Muy satisfecho</c:v>
                </c:pt>
                <c:pt idx="1">
                  <c:v>Satisfecho</c:v>
                </c:pt>
                <c:pt idx="2">
                  <c:v>Insatisfecho</c:v>
                </c:pt>
              </c:strCache>
            </c:strRef>
          </c:cat>
          <c:val>
            <c:numRef>
              <c:f>Hoja3!$B$7:$D$7</c:f>
              <c:numCache>
                <c:formatCode>0%</c:formatCode>
                <c:ptCount val="3"/>
                <c:pt idx="0">
                  <c:v>0.45</c:v>
                </c:pt>
                <c:pt idx="1">
                  <c:v>0.4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929-40B7-BAEA-489F9A0A4829}"/>
            </c:ext>
          </c:extLst>
        </c:ser>
        <c:ser>
          <c:idx val="1"/>
          <c:order val="1"/>
          <c:tx>
            <c:strRef>
              <c:f>Hoja3!$A$8</c:f>
              <c:strCache>
                <c:ptCount val="1"/>
                <c:pt idx="0">
                  <c:v>Transparencia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8929-40B7-BAEA-489F9A0A482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8929-40B7-BAEA-489F9A0A482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8929-40B7-BAEA-489F9A0A4829}"/>
              </c:ext>
            </c:extLst>
          </c:dPt>
          <c:cat>
            <c:strRef>
              <c:f>Hoja3!$B$6:$D$6</c:f>
              <c:strCache>
                <c:ptCount val="3"/>
                <c:pt idx="0">
                  <c:v>Muy satisfecho</c:v>
                </c:pt>
                <c:pt idx="1">
                  <c:v>Satisfecho</c:v>
                </c:pt>
                <c:pt idx="2">
                  <c:v>Insatisfecho</c:v>
                </c:pt>
              </c:strCache>
            </c:strRef>
          </c:cat>
          <c:val>
            <c:numRef>
              <c:f>Hoja3!$B$8:$D$8</c:f>
              <c:numCache>
                <c:formatCode>0%</c:formatCode>
                <c:ptCount val="3"/>
                <c:pt idx="0">
                  <c:v>0.5</c:v>
                </c:pt>
                <c:pt idx="1">
                  <c:v>0.35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8929-40B7-BAEA-489F9A0A4829}"/>
            </c:ext>
          </c:extLst>
        </c:ser>
        <c:ser>
          <c:idx val="2"/>
          <c:order val="2"/>
          <c:tx>
            <c:strRef>
              <c:f>Hoja3!$A$9</c:f>
              <c:strCache>
                <c:ptCount val="1"/>
                <c:pt idx="0">
                  <c:v>Eficiencia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929-40B7-BAEA-489F9A0A482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8929-40B7-BAEA-489F9A0A482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8929-40B7-BAEA-489F9A0A4829}"/>
              </c:ext>
            </c:extLst>
          </c:dPt>
          <c:cat>
            <c:strRef>
              <c:f>Hoja3!$B$6:$D$6</c:f>
              <c:strCache>
                <c:ptCount val="3"/>
                <c:pt idx="0">
                  <c:v>Muy satisfecho</c:v>
                </c:pt>
                <c:pt idx="1">
                  <c:v>Satisfecho</c:v>
                </c:pt>
                <c:pt idx="2">
                  <c:v>Insatisfecho</c:v>
                </c:pt>
              </c:strCache>
            </c:strRef>
          </c:cat>
          <c:val>
            <c:numRef>
              <c:f>Hoja3!$B$9:$D$9</c:f>
              <c:numCache>
                <c:formatCode>0%</c:formatCode>
                <c:ptCount val="3"/>
                <c:pt idx="0">
                  <c:v>0.3</c:v>
                </c:pt>
                <c:pt idx="1">
                  <c:v>0.5</c:v>
                </c:pt>
                <c:pt idx="2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8929-40B7-BAEA-489F9A0A4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4A1B14-DE37-3574-ED30-13D2A786E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8778006-A78A-42F1-28D2-78BE20BCD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E53829-70BC-E5C2-166A-845784D2E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836E920-6902-06FE-E254-548CF4BBE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1E9DCE-8A0A-7052-F06C-DB22FE78E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6434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38CFF8-1F41-B803-EBD0-12B51FE69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65DAE2-7613-50E7-5BFE-3803A5DB8D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7EBF56-C363-884B-B3DC-BDB5BCD1D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53CC11-DA1C-67B9-F111-AD563DC4B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8BFA7E-E32B-574B-EADE-67C22F3A8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50213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9DE57B1-6210-BB54-B168-C201085D06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39FDB78-0E5D-2C40-9F36-FC7529055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30A7E5-4CDA-48D9-86AA-673386AC7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5A1889-0840-3071-5031-BBDFFAD9F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1A9FD0-F212-9E6B-FACF-81B0C2678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6757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94012C-AFD2-BC6B-5A8E-58E2C2059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37B8F7-8303-8A48-1698-34EC33649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01F549-96E6-5004-1037-180455BB1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E0A2D6-1A55-FE0B-C1D2-8AF49C119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CC4C32-3DD8-0534-92CA-38B924A9A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09595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69ACA7-4529-CF0D-624D-C4F6A286A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74AEC3-E3C1-36E7-033D-76A1718014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161C40-337C-7AD3-4BD7-C72C19DD3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F537F3-BDB2-15C1-B26E-8FE6C0208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49CD4-3B2B-761F-8BEF-2F6B7EBA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33740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323E3C-AACA-2E0E-5FEB-068E3ADEE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749F13-48C5-1DE9-0F8C-F684DB9D3D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A94C37B-2A8A-5233-BB61-73EE01D67A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F97EC8-F9F7-A5EA-B76F-B1843C76B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F435DC8-F887-DFC3-1914-18A1F3AC8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307ECB-D17C-7AEB-75C6-7265D78FD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278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244007-6E40-B803-1EA4-1704FFED8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E3B248-F395-0B53-79DC-9AD2C13A40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BAC83CA-19F3-0437-A4FD-493B38AFE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5B81A03-AC1B-84CB-B3D9-77269D60F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DA3856A-FC87-B407-7BC7-E140B99B2C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FD5F8E0-8953-4CC7-2970-9D71CEAAA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27C23A1-747B-6283-E5C7-A5F33DBAD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09854FE-3E2C-7A72-01C6-B7E5A39BE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38373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4E09E6-F931-B287-089D-C35C14275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0097841-DE77-CE1C-C97E-D20910B3D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7E7C67C-9655-2259-8421-33E228493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B64502D-3D93-354E-6E6A-3D314D794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7740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C50D011-5AE0-1D51-DDBE-A374CA017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86DEE3-2CCA-5A55-1E03-4F08647E2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F39C3B3-6571-07DD-E262-B51254B66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0032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756B7B-0587-43B2-D8A2-1D4471294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6BB56B-F3D9-4826-0C84-8F371A988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A8302B8-E73A-1420-59EB-1D4CC3F63C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2C05BFB-38E6-1BA0-E281-286AD7FA1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CB51FA0-B9F9-F04F-11FE-106EEB6E5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5E5A0A-CF30-B9AC-3835-59DECE967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9988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E1222-9337-AA1E-B893-848047F00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EE02584-2D2E-AA27-277A-5D4AD7351B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148223A-C22B-E6FF-75A4-65B1007BF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4B8C9BA-779E-433A-9C80-B0D07F5F9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0306A3F-8D9A-3E02-2706-2032544FC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8006222-1A28-FDDE-53C0-135E62548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01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AA97722-FDA0-15FD-10C7-9BA578EF8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D5A9819-E141-953F-F519-FFE25EF37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7EABEB-92FE-87C6-2163-D52152A3D0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A36F56-87A8-67E2-00FA-D9D06D8FEE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B43114-FCD9-915A-ABFA-0AAA04CA04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55126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hyperlink" Target="https://app.dimensions.ai/discover/publication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7109EA76-193B-519A-03EF-CEB6405886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rgbClr val="00B0F0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9A75D35-B097-D0DD-F9E3-0E19BB1ACD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4924" y="-99392"/>
            <a:ext cx="10237076" cy="310903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BC1A07F-17D1-1A23-9B75-0046F69AF7B0}"/>
              </a:ext>
            </a:extLst>
          </p:cNvPr>
          <p:cNvSpPr txBox="1"/>
          <p:nvPr/>
        </p:nvSpPr>
        <p:spPr>
          <a:xfrm>
            <a:off x="303045" y="294781"/>
            <a:ext cx="54904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Superior de</a:t>
            </a:r>
          </a:p>
          <a:p>
            <a:r>
              <a:rPr lang="es-CO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Administración Pública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21357E1-9E5C-8509-6E90-0DF98FE2B9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00221" y="567558"/>
            <a:ext cx="6385034" cy="629044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C6D4CFD-A603-64F6-07CC-2218CA2CC4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r="58392"/>
          <a:stretch/>
        </p:blipFill>
        <p:spPr>
          <a:xfrm>
            <a:off x="766764" y="5039725"/>
            <a:ext cx="1313246" cy="1035251"/>
          </a:xfrm>
          <a:prstGeom prst="rect">
            <a:avLst/>
          </a:prstGeom>
        </p:spPr>
      </p:pic>
      <p:pic>
        <p:nvPicPr>
          <p:cNvPr id="16" name="Imagen 15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0CA6814F-2663-918A-A283-03F64C4A6C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7867" y="4974899"/>
            <a:ext cx="867027" cy="1164901"/>
          </a:xfrm>
          <a:prstGeom prst="rect">
            <a:avLst/>
          </a:prstGeom>
        </p:spPr>
      </p:pic>
      <p:pic>
        <p:nvPicPr>
          <p:cNvPr id="19" name="Imagen 18" descr="Logotipo, Icono&#10;&#10;El contenido generado por IA puede ser incorrecto.">
            <a:extLst>
              <a:ext uri="{FF2B5EF4-FFF2-40B4-BE49-F238E27FC236}">
                <a16:creationId xmlns:a16="http://schemas.microsoft.com/office/drawing/2014/main" id="{57CBA710-136A-7EAB-73C2-45376B42681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7608" y="5039724"/>
            <a:ext cx="1036183" cy="103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29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2BF28-0FEE-C68E-2B21-3E16E5F48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4190D89B-F8A3-E98C-F883-19E16BB211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CE16EB62-4DA3-361E-741C-683FDFD2D9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2930B64-50C3-93C2-E70D-BE6318A050BE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B58F22F-A238-2EDF-7830-FD03E059E6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20E340B-E090-1CB2-0FFC-EC7663F1E4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87BF97AA-1763-A7F2-ED23-2E5C63608B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6B3A5989-6349-862D-6AF6-ADBDF888D2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F4E57E6-7211-0515-E278-8C17516E95AE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60005AD-D1DE-F3A9-47F6-5B63991DF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567851"/>
              </p:ext>
            </p:extLst>
          </p:nvPr>
        </p:nvGraphicFramePr>
        <p:xfrm>
          <a:off x="380999" y="1674400"/>
          <a:ext cx="8163274" cy="3312512"/>
        </p:xfrm>
        <a:graphic>
          <a:graphicData uri="http://schemas.openxmlformats.org/drawingml/2006/table">
            <a:tbl>
              <a:tblPr/>
              <a:tblGrid>
                <a:gridCol w="1466529">
                  <a:extLst>
                    <a:ext uri="{9D8B030D-6E8A-4147-A177-3AD203B41FA5}">
                      <a16:colId xmlns:a16="http://schemas.microsoft.com/office/drawing/2014/main" val="361529939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460852800"/>
                    </a:ext>
                  </a:extLst>
                </a:gridCol>
                <a:gridCol w="5616625">
                  <a:extLst>
                    <a:ext uri="{9D8B030D-6E8A-4147-A177-3AD203B41FA5}">
                      <a16:colId xmlns:a16="http://schemas.microsoft.com/office/drawing/2014/main" val="116148462"/>
                    </a:ext>
                  </a:extLst>
                </a:gridCol>
              </a:tblGrid>
              <a:tr h="5394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Categoría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Elemento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Especificación Técnica (Séptima Edición)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829757"/>
                  </a:ext>
                </a:extLst>
              </a:tr>
              <a:tr h="449555"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Lista de Referencias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Lugar de Edición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Eliminado; ya no se incluye la ciudad de la editorial.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47930"/>
                  </a:ext>
                </a:extLst>
              </a:tr>
              <a:tr h="227774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b="1" dirty="0"/>
                        <a:t>Correcto (APA 7):</a:t>
                      </a:r>
                      <a:br>
                        <a:rPr lang="es-ES" sz="1600" b="1" dirty="0"/>
                      </a:br>
                      <a:r>
                        <a:rPr lang="es-ES" sz="1600" b="1" dirty="0"/>
                        <a:t>Sánchez, P. (2021). </a:t>
                      </a:r>
                      <a:r>
                        <a:rPr lang="es-ES" sz="1600" b="1" i="1" dirty="0"/>
                        <a:t>Administración pública y sociedad</a:t>
                      </a:r>
                      <a:r>
                        <a:rPr lang="es-ES" sz="1600" b="1" dirty="0"/>
                        <a:t>. Editorial Delta.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b="1" dirty="0"/>
                        <a:t>Incorrecto (APA 6):</a:t>
                      </a:r>
                      <a:br>
                        <a:rPr lang="es-ES" sz="1600" b="1" dirty="0"/>
                      </a:br>
                      <a:r>
                        <a:rPr lang="es-ES" sz="1600" b="1" dirty="0"/>
                        <a:t>Sánchez, P. (2021). </a:t>
                      </a:r>
                      <a:r>
                        <a:rPr lang="es-ES" sz="1600" b="1" i="1" dirty="0"/>
                        <a:t>Administración pública y sociedad</a:t>
                      </a:r>
                      <a:r>
                        <a:rPr lang="es-ES" sz="1600" b="1" dirty="0"/>
                        <a:t>. Bogotá: Editorial Delta.</a:t>
                      </a:r>
                    </a:p>
                    <a:p>
                      <a:pPr algn="l" fontAlgn="ctr">
                        <a:buNone/>
                      </a:pP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3444526"/>
                  </a:ext>
                </a:extLst>
              </a:tr>
            </a:tbl>
          </a:graphicData>
        </a:graphic>
      </p:graphicFrame>
      <p:pic>
        <p:nvPicPr>
          <p:cNvPr id="14" name="Imagen 13">
            <a:extLst>
              <a:ext uri="{FF2B5EF4-FFF2-40B4-BE49-F238E27FC236}">
                <a16:creationId xmlns:a16="http://schemas.microsoft.com/office/drawing/2014/main" id="{19A75B72-B08A-FDEC-8839-EA228EA0C7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0096" y="560330"/>
            <a:ext cx="6934905" cy="462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26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AB4E9-F874-0C0F-02B2-5A8F35406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87DDAAFD-EF90-BE20-2341-6ABC4E409F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E523DB1F-8BD6-A412-EE9A-3DB065ADB0C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0FEFD31-EEB5-C99E-39E3-65663CCCD389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3BB9662-4244-7729-D137-D2CB7F6378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5E399FB-82BE-1494-A188-0F651ACC43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EE620383-E5EC-C5AC-032A-874FB4BF5B7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3D4425E3-4A03-E73F-0F34-DFB1FEEDF8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E674C4F-B473-E57E-1E31-8F6C359D7CCC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30A6CBC-25D9-2197-73EA-6927088793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203390"/>
              </p:ext>
            </p:extLst>
          </p:nvPr>
        </p:nvGraphicFramePr>
        <p:xfrm>
          <a:off x="380999" y="1674400"/>
          <a:ext cx="8163274" cy="3312512"/>
        </p:xfrm>
        <a:graphic>
          <a:graphicData uri="http://schemas.openxmlformats.org/drawingml/2006/table">
            <a:tbl>
              <a:tblPr/>
              <a:tblGrid>
                <a:gridCol w="1466529">
                  <a:extLst>
                    <a:ext uri="{9D8B030D-6E8A-4147-A177-3AD203B41FA5}">
                      <a16:colId xmlns:a16="http://schemas.microsoft.com/office/drawing/2014/main" val="361529939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460852800"/>
                    </a:ext>
                  </a:extLst>
                </a:gridCol>
                <a:gridCol w="5616625">
                  <a:extLst>
                    <a:ext uri="{9D8B030D-6E8A-4147-A177-3AD203B41FA5}">
                      <a16:colId xmlns:a16="http://schemas.microsoft.com/office/drawing/2014/main" val="116148462"/>
                    </a:ext>
                  </a:extLst>
                </a:gridCol>
              </a:tblGrid>
              <a:tr h="5394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Categoría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Elemento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Especificación Técnica (Séptima Edición)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829757"/>
                  </a:ext>
                </a:extLst>
              </a:tr>
              <a:tr h="449555"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Lista de Referencias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DOI y URL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 DOI se presenta como URL funcional (https://doi.org/...). Se omite "Recuperado de".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47930"/>
                  </a:ext>
                </a:extLst>
              </a:tr>
              <a:tr h="227774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5750" marR="0" lvl="0" indent="-2857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600" b="1" dirty="0"/>
                        <a:t>Ejemplo con DOI:</a:t>
                      </a:r>
                      <a:br>
                        <a:rPr lang="es-ES" sz="1600" dirty="0"/>
                      </a:br>
                      <a:r>
                        <a:rPr lang="es-ES" sz="1600" b="1" dirty="0"/>
                        <a:t>Martínez, R. (2019).</a:t>
                      </a:r>
                      <a:r>
                        <a:rPr lang="es-ES" sz="1600" dirty="0"/>
                        <a:t> </a:t>
                      </a:r>
                      <a:r>
                        <a:rPr lang="es-ES" sz="1600" i="1" dirty="0"/>
                        <a:t>Transparencia institucional</a:t>
                      </a:r>
                      <a:r>
                        <a:rPr lang="es-ES" sz="1600" dirty="0"/>
                        <a:t>. Revista de Gestión, 15(2), 45–60. </a:t>
                      </a:r>
                      <a:r>
                        <a:rPr lang="es-E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https://doi.org/10.1234/gest.2019.002</a:t>
                      </a:r>
                      <a:r>
                        <a:rPr lang="es-ES" sz="1600" dirty="0"/>
                        <a:t> (doi.org in Bing)</a:t>
                      </a:r>
                    </a:p>
                    <a:p>
                      <a:pPr marL="285750" marR="0" lvl="0" indent="-2857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600" dirty="0"/>
                        <a:t> </a:t>
                      </a:r>
                      <a:r>
                        <a:rPr lang="es-ES" sz="1600" b="1" dirty="0"/>
                        <a:t>Ejemplo con URL:López, A. (2022).</a:t>
                      </a:r>
                      <a:r>
                        <a:rPr lang="es-ES" sz="1600" dirty="0"/>
                        <a:t> </a:t>
                      </a:r>
                      <a:r>
                        <a:rPr lang="es-ES" sz="1600" i="1" dirty="0"/>
                        <a:t>Gobierno digital en América Latina</a:t>
                      </a:r>
                      <a:r>
                        <a:rPr lang="es-ES" sz="1600" dirty="0"/>
                        <a:t>. Centro de Estudios Públicos. </a:t>
                      </a:r>
                      <a:r>
                        <a:rPr lang="es-E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https://www.cepublicos.org/gobierno-digital</a:t>
                      </a:r>
                      <a:r>
                        <a:rPr lang="es-ES" sz="1600" dirty="0"/>
                        <a:t> (cepublicos.org in Bing)</a:t>
                      </a:r>
                    </a:p>
                    <a:p>
                      <a:pPr algn="l" fontAlgn="ctr">
                        <a:buNone/>
                      </a:pP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3444526"/>
                  </a:ext>
                </a:extLst>
              </a:tr>
            </a:tbl>
          </a:graphicData>
        </a:graphic>
      </p:graphicFrame>
      <p:pic>
        <p:nvPicPr>
          <p:cNvPr id="14" name="Imagen 13">
            <a:extLst>
              <a:ext uri="{FF2B5EF4-FFF2-40B4-BE49-F238E27FC236}">
                <a16:creationId xmlns:a16="http://schemas.microsoft.com/office/drawing/2014/main" id="{2BA50069-A70E-0862-4FD0-4E92D2E49B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0096" y="560330"/>
            <a:ext cx="6934905" cy="462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19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22F00-22B5-919B-95B4-91B7DC1B8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497C63FC-4C9A-CFA3-8209-5B9A11FCB7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12128A9-210D-3B8D-3587-74E819DEA7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2094638-6F8C-AEED-6BA2-7E1AAD3E7F40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EBB5BB2-8334-F7B0-3DE0-D031FE5EBB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A97721F-576C-F71F-A3D3-095EEB7BEA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E44BCF18-F33E-8AF6-561D-1A79647B8D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50682FA0-F250-0D03-A31C-BD47C20F385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BD3928A-2658-CE60-AC3C-4A7DC9DCE837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6224304-9636-23DF-4581-70021E7D07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343938"/>
              </p:ext>
            </p:extLst>
          </p:nvPr>
        </p:nvGraphicFramePr>
        <p:xfrm>
          <a:off x="380999" y="1674400"/>
          <a:ext cx="8163274" cy="3312512"/>
        </p:xfrm>
        <a:graphic>
          <a:graphicData uri="http://schemas.openxmlformats.org/drawingml/2006/table">
            <a:tbl>
              <a:tblPr/>
              <a:tblGrid>
                <a:gridCol w="1466529">
                  <a:extLst>
                    <a:ext uri="{9D8B030D-6E8A-4147-A177-3AD203B41FA5}">
                      <a16:colId xmlns:a16="http://schemas.microsoft.com/office/drawing/2014/main" val="361529939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460852800"/>
                    </a:ext>
                  </a:extLst>
                </a:gridCol>
                <a:gridCol w="5616625">
                  <a:extLst>
                    <a:ext uri="{9D8B030D-6E8A-4147-A177-3AD203B41FA5}">
                      <a16:colId xmlns:a16="http://schemas.microsoft.com/office/drawing/2014/main" val="116148462"/>
                    </a:ext>
                  </a:extLst>
                </a:gridCol>
              </a:tblGrid>
              <a:tr h="5394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Categoría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Elemento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Especificación Técnica (Séptima Edición)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829757"/>
                  </a:ext>
                </a:extLst>
              </a:tr>
              <a:tr h="449555"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Lista de Referencias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Sangría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Sangría francesa (colgante) de 1.27 cm a partir de la segunda línea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47930"/>
                  </a:ext>
                </a:extLst>
              </a:tr>
              <a:tr h="227774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ES" sz="1600" b="1" dirty="0"/>
                        <a:t>Martínez, R. (2019). Transparencia institucional. Revista de Gestión,     15(2), 45–60. https://doi.org/10.1234/gest.2019.002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3444526"/>
                  </a:ext>
                </a:extLst>
              </a:tr>
            </a:tbl>
          </a:graphicData>
        </a:graphic>
      </p:graphicFrame>
      <p:pic>
        <p:nvPicPr>
          <p:cNvPr id="14" name="Imagen 13">
            <a:extLst>
              <a:ext uri="{FF2B5EF4-FFF2-40B4-BE49-F238E27FC236}">
                <a16:creationId xmlns:a16="http://schemas.microsoft.com/office/drawing/2014/main" id="{9CB4102E-5A9D-13D7-3EDF-46526D81BC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0096" y="560330"/>
            <a:ext cx="6934905" cy="462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659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E8A23-7C8B-B543-6C38-9EB0BD947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80EA4F29-9B79-8B3A-2856-82CCCA7E0F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E011B10-FC05-685C-067E-AD3D543EEB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A371F3-9B58-D2AF-353D-0F96BB6E47B3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859D1F4-3BC5-C282-F7EB-124A0D4F8C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DB7D3D0-07C0-9A71-FED5-A3BC1D702D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AD262A58-97D6-05C2-857D-876A9D5E46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2E2A7A26-1FD7-FAD7-AB38-F3543441B5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6FC0845-AA2F-D2A3-82FA-B96CAD99D656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5AE6CE72-E716-CFF3-29FB-836994E0F5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0096" y="560330"/>
            <a:ext cx="6934905" cy="4623270"/>
          </a:xfrm>
          <a:prstGeom prst="rect">
            <a:avLst/>
          </a:prstGeom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8A88B27-C13E-D7DD-B28F-10B57A975F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295265"/>
              </p:ext>
            </p:extLst>
          </p:nvPr>
        </p:nvGraphicFramePr>
        <p:xfrm>
          <a:off x="1055440" y="1994446"/>
          <a:ext cx="7611889" cy="2004060"/>
        </p:xfrm>
        <a:graphic>
          <a:graphicData uri="http://schemas.openxmlformats.org/drawingml/2006/table">
            <a:tbl>
              <a:tblPr/>
              <a:tblGrid>
                <a:gridCol w="1419201">
                  <a:extLst>
                    <a:ext uri="{9D8B030D-6E8A-4147-A177-3AD203B41FA5}">
                      <a16:colId xmlns:a16="http://schemas.microsoft.com/office/drawing/2014/main" val="1657357713"/>
                    </a:ext>
                  </a:extLst>
                </a:gridCol>
                <a:gridCol w="1890530">
                  <a:extLst>
                    <a:ext uri="{9D8B030D-6E8A-4147-A177-3AD203B41FA5}">
                      <a16:colId xmlns:a16="http://schemas.microsoft.com/office/drawing/2014/main" val="1455196191"/>
                    </a:ext>
                  </a:extLst>
                </a:gridCol>
                <a:gridCol w="4302158">
                  <a:extLst>
                    <a:ext uri="{9D8B030D-6E8A-4147-A177-3AD203B41FA5}">
                      <a16:colId xmlns:a16="http://schemas.microsoft.com/office/drawing/2014/main" val="3917402279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Categoría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Elemento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Especificación Técnica (Séptima Edición)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141864"/>
                  </a:ext>
                </a:extLst>
              </a:tr>
              <a:tr h="365760">
                <a:tc row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Elementos Visuales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Tablas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Sin líneas verticales; número en negrita y título en cursiva arriba.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4528858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Figuras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Formato unificado con las tablas; número en negrita y título en cursiva arriba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9262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237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D234A-55EC-EA43-54CC-AAE393C9A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F2A56539-DCE1-E312-4BB9-B572C196FC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6F812B6-68CD-F076-2718-CBBF8656B1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BC5E96F-EB2A-DE4D-9E0D-EB85BF1400D0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1E9F73C-51AF-AB95-AA1C-A7E4285FAF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85482F7-DA2B-CE06-89BC-7435360D1E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E66C362C-A8EB-F36F-C766-8EC32DC978E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FDEFEB6A-3C5E-9F4D-F0A9-26CDF3D7A8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8C845CF-DDB8-4878-48B2-69DA6EEE0E3E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ABF88E7-A66C-DF47-07C9-47145E285C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0096" y="560330"/>
            <a:ext cx="6934905" cy="4623270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3A77D42-0122-0088-40D5-DD09871B79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258420"/>
              </p:ext>
            </p:extLst>
          </p:nvPr>
        </p:nvGraphicFramePr>
        <p:xfrm>
          <a:off x="2495600" y="2428889"/>
          <a:ext cx="4406900" cy="1188720"/>
        </p:xfrm>
        <a:graphic>
          <a:graphicData uri="http://schemas.openxmlformats.org/drawingml/2006/table">
            <a:tbl>
              <a:tblPr/>
              <a:tblGrid>
                <a:gridCol w="1092200">
                  <a:extLst>
                    <a:ext uri="{9D8B030D-6E8A-4147-A177-3AD203B41FA5}">
                      <a16:colId xmlns:a16="http://schemas.microsoft.com/office/drawing/2014/main" val="1564573037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799750031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2308467064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881635772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Categoría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Muy satisfecho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Satisfecho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Insatisfecho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2696092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Atención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4925458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Transparencia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677359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Eficiencia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4013489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905E7FC5-C886-686D-8E27-F55F2C157495}"/>
              </a:ext>
            </a:extLst>
          </p:cNvPr>
          <p:cNvSpPr txBox="1"/>
          <p:nvPr/>
        </p:nvSpPr>
        <p:spPr>
          <a:xfrm>
            <a:off x="2568253" y="1916832"/>
            <a:ext cx="3941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/>
              <a:t>Tabla 1</a:t>
            </a:r>
          </a:p>
          <a:p>
            <a:pPr algn="ctr"/>
            <a:r>
              <a:rPr lang="es-CO" i="1" dirty="0"/>
              <a:t>          Satisfacción de Entidades públicas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7EDC7DC-4180-C8AF-2768-219E41585788}"/>
              </a:ext>
            </a:extLst>
          </p:cNvPr>
          <p:cNvSpPr txBox="1"/>
          <p:nvPr/>
        </p:nvSpPr>
        <p:spPr>
          <a:xfrm>
            <a:off x="3190474" y="3712889"/>
            <a:ext cx="2697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Nota: Datos en porcentaje </a:t>
            </a:r>
          </a:p>
        </p:txBody>
      </p:sp>
    </p:spTree>
    <p:extLst>
      <p:ext uri="{BB962C8B-B14F-4D97-AF65-F5344CB8AC3E}">
        <p14:creationId xmlns:p14="http://schemas.microsoft.com/office/powerpoint/2010/main" val="3192575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CA5E0-9A5E-4C60-3DE3-6B7D6D252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A41AEB7F-531F-98E7-CE7C-38029366A0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EAFA159D-A414-CBD5-8242-0F2631B066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EB525A2-87B0-9401-F5FB-7AA83F51F408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4A28228-3ABE-7103-8F97-D09C3964DB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516E85D-8143-7165-34E7-21035ECE6F7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47F35963-4CD7-C406-CACA-BEC6A5FCE8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802BFA33-823D-F389-704C-5ADCC5547A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FBDDFBE-0B43-F03A-F8E1-5B54B0269898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6663087B-0E2C-086E-444E-5ECF5558B0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0096" y="560330"/>
            <a:ext cx="6934905" cy="462327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0793720-B7A0-3C58-FBFB-AA3DC231C11C}"/>
              </a:ext>
            </a:extLst>
          </p:cNvPr>
          <p:cNvSpPr txBox="1"/>
          <p:nvPr/>
        </p:nvSpPr>
        <p:spPr>
          <a:xfrm>
            <a:off x="2568253" y="1916832"/>
            <a:ext cx="3941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/>
              <a:t>Tabla 1</a:t>
            </a:r>
          </a:p>
          <a:p>
            <a:pPr algn="ctr"/>
            <a:r>
              <a:rPr lang="es-CO" i="1" dirty="0"/>
              <a:t>          Satisfacción de Entidades públicas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206F751-1FDE-CB77-C9D5-92B203328ACF}"/>
              </a:ext>
            </a:extLst>
          </p:cNvPr>
          <p:cNvSpPr txBox="1"/>
          <p:nvPr/>
        </p:nvSpPr>
        <p:spPr>
          <a:xfrm>
            <a:off x="3336724" y="5317178"/>
            <a:ext cx="2697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Nota: Datos en porcentaje 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4FC8F93-7F18-969F-4A29-2140AC4F12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3452963"/>
              </p:ext>
            </p:extLst>
          </p:nvPr>
        </p:nvGraphicFramePr>
        <p:xfrm>
          <a:off x="2253016" y="257397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610297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D3210-01EB-204C-1B0B-FB3313A76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9D76FF89-1F2B-09D8-6CD9-FCA3F94D5B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C7699609-5458-94A9-965E-EEE54AA28C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7C62E58-7358-9E26-16F4-4B6DB167FA84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2849F87-5BBF-C811-9ACF-75915A061C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ED672CF-3BFE-6DAD-74A3-E2D9EF1FB0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EACE3164-C4FB-06E2-4A62-E92E6A5FA9A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1185E3F6-488C-9BB6-05D5-EE69E15FCE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F436438-4383-879B-A3AA-40540A3B8F3B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F54BDAE-74A6-46DD-93F0-020D224B6BAD}"/>
              </a:ext>
            </a:extLst>
          </p:cNvPr>
          <p:cNvSpPr txBox="1"/>
          <p:nvPr/>
        </p:nvSpPr>
        <p:spPr>
          <a:xfrm>
            <a:off x="4799856" y="222514"/>
            <a:ext cx="2034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dirty="0"/>
              <a:t>Portada</a:t>
            </a:r>
            <a:r>
              <a:rPr lang="es-CO" dirty="0"/>
              <a:t>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3ECB37C-E46D-199B-6D1F-0CDDA5661F90}"/>
              </a:ext>
            </a:extLst>
          </p:cNvPr>
          <p:cNvSpPr txBox="1"/>
          <p:nvPr/>
        </p:nvSpPr>
        <p:spPr>
          <a:xfrm>
            <a:off x="534236" y="1021824"/>
            <a:ext cx="11034371" cy="1032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O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Coloca los elementos </a:t>
            </a:r>
            <a:r>
              <a:rPr lang="es-C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centrados horizontalmente</a:t>
            </a:r>
            <a:r>
              <a:rPr lang="es-CO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 la mitad superior de la página, en el siguiente orden de arriba hacia abajo. Mantén </a:t>
            </a:r>
            <a:r>
              <a:rPr lang="es-C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espaciado doble</a:t>
            </a:r>
            <a:r>
              <a:rPr lang="es-CO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entre líneas y </a:t>
            </a:r>
            <a:r>
              <a:rPr lang="es-C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alineación centrada</a:t>
            </a:r>
            <a:r>
              <a:rPr lang="es-CO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para todos los elementos listados: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CCF4B5B-7BEE-7B3C-EAED-FB717D623B6C}"/>
              </a:ext>
            </a:extLst>
          </p:cNvPr>
          <p:cNvSpPr txBox="1"/>
          <p:nvPr/>
        </p:nvSpPr>
        <p:spPr>
          <a:xfrm>
            <a:off x="573952" y="2619061"/>
            <a:ext cx="10485825" cy="2279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CO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Título del trabajo</a:t>
            </a:r>
            <a:endParaRPr lang="es-CO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CO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Formato</a:t>
            </a:r>
            <a:r>
              <a:rPr lang="es-CO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 en </a:t>
            </a:r>
            <a:r>
              <a:rPr lang="es-CO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negrita</a:t>
            </a:r>
            <a:r>
              <a:rPr lang="es-CO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centrado, con mayúsculas y minúsculas normales.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CO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Ubicación vertical</a:t>
            </a:r>
            <a:r>
              <a:rPr lang="es-CO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 aproximadamente a 3-4 líneas desde el margen superior; no uses mayúsculas sostenidas salvo nombres propios.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CO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Extensión</a:t>
            </a:r>
            <a:r>
              <a:rPr lang="es-CO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 preferible que sea conciso y claro; evita subtítulos largos en la portada.</a:t>
            </a:r>
          </a:p>
        </p:txBody>
      </p:sp>
    </p:spTree>
    <p:extLst>
      <p:ext uri="{BB962C8B-B14F-4D97-AF65-F5344CB8AC3E}">
        <p14:creationId xmlns:p14="http://schemas.microsoft.com/office/powerpoint/2010/main" val="1708398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0FBE9-2CE7-A83F-14CC-44CC8B37D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5E075DD2-662B-7BF9-EBF5-BDC54D6331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C0AEB690-65EA-80CD-4223-6CDD57F508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5343EAC-2BB2-1092-0F03-93469F3B684F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36CDD51-9EE8-6C58-1A2E-919657D9A3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BB3D5B6-1AA4-FFC3-D0C8-882A9ECA54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84EDE576-8517-61F1-3C15-C1BE7AEAB4B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6186097C-2AD2-6F82-63CC-0D64D81145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4E29DDA-AC8E-F0A4-82F2-1E07C98612E7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476E17-57F6-01EF-8E64-6745A76C179D}"/>
              </a:ext>
            </a:extLst>
          </p:cNvPr>
          <p:cNvSpPr txBox="1"/>
          <p:nvPr/>
        </p:nvSpPr>
        <p:spPr>
          <a:xfrm>
            <a:off x="4799856" y="222514"/>
            <a:ext cx="2034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dirty="0"/>
              <a:t>Portada</a:t>
            </a:r>
            <a:r>
              <a:rPr lang="es-CO" dirty="0"/>
              <a:t>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365CB9F-0E29-6CBE-07BB-A6807A48956A}"/>
              </a:ext>
            </a:extLst>
          </p:cNvPr>
          <p:cNvSpPr txBox="1"/>
          <p:nvPr/>
        </p:nvSpPr>
        <p:spPr>
          <a:xfrm>
            <a:off x="534236" y="1021824"/>
            <a:ext cx="11034371" cy="1032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O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Coloca los elementos </a:t>
            </a:r>
            <a:r>
              <a:rPr lang="es-C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centrados horizontalmente</a:t>
            </a:r>
            <a:r>
              <a:rPr lang="es-CO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 la mitad superior de la página, en el siguiente orden de arriba hacia abajo. Mantén </a:t>
            </a:r>
            <a:r>
              <a:rPr lang="es-C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espaciado doble</a:t>
            </a:r>
            <a:r>
              <a:rPr lang="es-CO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entre líneas y </a:t>
            </a:r>
            <a:r>
              <a:rPr lang="es-C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alineación centrada</a:t>
            </a:r>
            <a:r>
              <a:rPr lang="es-CO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para todos los elementos listados: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A2CDD73-0454-103C-4BC6-9AF607AFD4C3}"/>
              </a:ext>
            </a:extLst>
          </p:cNvPr>
          <p:cNvSpPr txBox="1"/>
          <p:nvPr/>
        </p:nvSpPr>
        <p:spPr>
          <a:xfrm>
            <a:off x="523693" y="2107640"/>
            <a:ext cx="10485825" cy="41919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CO" sz="2400" b="1" dirty="0">
                <a:latin typeface="Verdana" panose="020B0604030504040204" pitchFamily="34" charset="0"/>
                <a:ea typeface="Verdana" panose="020B0604030504040204" pitchFamily="34" charset="0"/>
              </a:rPr>
              <a:t>2. Nombre del autor</a:t>
            </a:r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>
                <a:latin typeface="Verdana" panose="020B0604030504040204" pitchFamily="34" charset="0"/>
                <a:ea typeface="Verdana" panose="020B0604030504040204" pitchFamily="34" charset="0"/>
              </a:rPr>
              <a:t>Nombre completo tal como quieres que aparezca en el trabajo</a:t>
            </a:r>
          </a:p>
          <a:p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 rtl="0" eaLnBrk="1" latinLnBrk="0" hangingPunct="1">
              <a:lnSpc>
                <a:spcPct val="115000"/>
              </a:lnSpc>
              <a:spcAft>
                <a:spcPts val="800"/>
              </a:spcAft>
              <a:buClrTx/>
              <a:buSzPts val="1200"/>
              <a:tabLst>
                <a:tab pos="457200" algn="l"/>
              </a:tabLst>
            </a:pPr>
            <a:r>
              <a:rPr lang="es-CO" sz="20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3. Afiliación institucional</a:t>
            </a:r>
            <a:endParaRPr lang="es-CO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l" rtl="0" eaLnBrk="1" latinLnBrk="0" hangingPunct="1">
              <a:lnSpc>
                <a:spcPct val="115000"/>
              </a:lnSpc>
              <a:spcAft>
                <a:spcPts val="80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CO" sz="20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Nombre de la </a:t>
            </a:r>
            <a:r>
              <a:rPr lang="es-CO" sz="20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universidad</a:t>
            </a:r>
            <a:r>
              <a:rPr lang="es-CO" sz="20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o institución académica. Si la institución lo requiere, añade la </a:t>
            </a:r>
            <a:r>
              <a:rPr lang="es-CO" sz="20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facultad o departamento</a:t>
            </a:r>
            <a:r>
              <a:rPr lang="es-CO" sz="20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en la misma línea o en la línea siguiente.</a:t>
            </a:r>
          </a:p>
          <a:p>
            <a:pPr lvl="0"/>
            <a:r>
              <a:rPr lang="es-CO" sz="2400" b="1" dirty="0">
                <a:latin typeface="Verdana" panose="020B0604030504040204" pitchFamily="34" charset="0"/>
                <a:ea typeface="Verdana" panose="020B0604030504040204" pitchFamily="34" charset="0"/>
              </a:rPr>
              <a:t>4. Curso o asignatura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2400" dirty="0">
                <a:latin typeface="Verdana" panose="020B0604030504040204" pitchFamily="34" charset="0"/>
                <a:ea typeface="Verdana" panose="020B0604030504040204" pitchFamily="34" charset="0"/>
              </a:rPr>
              <a:t>Indica el </a:t>
            </a:r>
            <a:r>
              <a:rPr lang="es-CO" sz="2400" b="1" dirty="0">
                <a:latin typeface="Verdana" panose="020B0604030504040204" pitchFamily="34" charset="0"/>
                <a:ea typeface="Verdana" panose="020B0604030504040204" pitchFamily="34" charset="0"/>
              </a:rPr>
              <a:t>código y nombre del curso</a:t>
            </a:r>
            <a:r>
              <a:rPr lang="es-CO" sz="2400" dirty="0">
                <a:latin typeface="Verdana" panose="020B0604030504040204" pitchFamily="34" charset="0"/>
                <a:ea typeface="Verdana" panose="020B0604030504040204" pitchFamily="34" charset="0"/>
              </a:rPr>
              <a:t> si corresponde.</a:t>
            </a:r>
          </a:p>
          <a:p>
            <a:pPr algn="l" rtl="0" eaLnBrk="1" latinLnBrk="0" hangingPunct="1">
              <a:lnSpc>
                <a:spcPct val="115000"/>
              </a:lnSpc>
              <a:spcAft>
                <a:spcPts val="800"/>
              </a:spcAft>
              <a:buClrTx/>
              <a:buSzPts val="1200"/>
              <a:tabLst>
                <a:tab pos="457200" algn="l"/>
              </a:tabLst>
            </a:pPr>
            <a:endParaRPr lang="es-CO" sz="16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5986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E1595-64CE-D0D6-53F3-4FE99564C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29D042E8-EA21-0088-4EF0-8A57396DC8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A790AC27-3AE4-B587-80CC-34ED29B3C3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02DBFFF-4A80-D373-0BD6-AC0FEE1831E9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63E7B2C-DFB5-5A15-73D4-D88CE5ED2EC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DFC71CC-6FC1-1E91-F4A2-6F7BB1FE6F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979A7E66-E80D-D506-A4EF-7D938295895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90C8A1F6-B4E9-D0F2-1D89-C7EC0E4529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E6A6F9A-33B9-FD7E-09E5-72FBA59466B0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A67295-8909-C5F7-5AA5-9D592C192A22}"/>
              </a:ext>
            </a:extLst>
          </p:cNvPr>
          <p:cNvSpPr txBox="1"/>
          <p:nvPr/>
        </p:nvSpPr>
        <p:spPr>
          <a:xfrm>
            <a:off x="4799856" y="222514"/>
            <a:ext cx="2034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dirty="0"/>
              <a:t>Portada</a:t>
            </a:r>
            <a:r>
              <a:rPr lang="es-CO" dirty="0"/>
              <a:t>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AB5BF04-B6A6-3D04-1819-1A7305C32B1F}"/>
              </a:ext>
            </a:extLst>
          </p:cNvPr>
          <p:cNvSpPr txBox="1"/>
          <p:nvPr/>
        </p:nvSpPr>
        <p:spPr>
          <a:xfrm>
            <a:off x="534236" y="1021824"/>
            <a:ext cx="11034371" cy="1032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O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Coloca los elementos </a:t>
            </a:r>
            <a:r>
              <a:rPr lang="es-C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centrados horizontalmente</a:t>
            </a:r>
            <a:r>
              <a:rPr lang="es-CO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 la mitad superior de la página, en el siguiente orden de arriba hacia abajo. Mantén </a:t>
            </a:r>
            <a:r>
              <a:rPr lang="es-C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espaciado doble</a:t>
            </a:r>
            <a:r>
              <a:rPr lang="es-CO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entre líneas y </a:t>
            </a:r>
            <a:r>
              <a:rPr lang="es-C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alineación centrada</a:t>
            </a:r>
            <a:r>
              <a:rPr lang="es-CO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para todos los elementos listados: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E835406-4761-3BB8-0A0F-73F76D7AC4E5}"/>
              </a:ext>
            </a:extLst>
          </p:cNvPr>
          <p:cNvSpPr txBox="1"/>
          <p:nvPr/>
        </p:nvSpPr>
        <p:spPr>
          <a:xfrm>
            <a:off x="479376" y="2534260"/>
            <a:ext cx="10485825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CO" sz="2400" b="1" dirty="0">
                <a:latin typeface="Verdana" panose="020B0604030504040204" pitchFamily="34" charset="0"/>
                <a:ea typeface="Verdana" panose="020B0604030504040204" pitchFamily="34" charset="0"/>
              </a:rPr>
              <a:t>5. </a:t>
            </a:r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</a:rPr>
              <a:t>Nombre del docente o tutor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Escribe el nombre y, si se solicita, el título académico</a:t>
            </a:r>
            <a:r>
              <a:rPr lang="es-CO" dirty="0"/>
              <a:t>.</a:t>
            </a:r>
          </a:p>
          <a:p>
            <a:pPr lvl="0"/>
            <a:endParaRPr lang="es-CO" sz="16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</a:rPr>
              <a:t>6. Fecha</a:t>
            </a:r>
            <a:endParaRPr lang="es-CO" b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645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AE678-57B1-C5FF-963F-38B863799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727898C4-7FF1-391E-68AC-824DC786A4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7C806A9-A19F-AFED-4214-EB8D37F7B8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1B8FEF0-8A81-1341-537F-6673670932F3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6C44C75-9154-8478-4C8E-705C80A6CD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31BB408-63D0-E709-E2CB-7839E051C7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7278C581-6C74-95E1-3194-A9F6476127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3FECB79F-806C-7B4A-5C96-C2F4474CFCA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4765BAC-BBF0-6C08-EC47-C98B6274824E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E1DE562-B8DB-50D4-3996-1905387C5327}"/>
              </a:ext>
            </a:extLst>
          </p:cNvPr>
          <p:cNvSpPr txBox="1"/>
          <p:nvPr/>
        </p:nvSpPr>
        <p:spPr>
          <a:xfrm>
            <a:off x="3215680" y="800918"/>
            <a:ext cx="4827668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/>
              <a:t>Resumen y </a:t>
            </a:r>
            <a:r>
              <a:rPr lang="es-CO" sz="4400" b="1" dirty="0" err="1"/>
              <a:t>Abstract</a:t>
            </a:r>
            <a:br>
              <a:rPr lang="es-CO" sz="4400" b="1" dirty="0"/>
            </a:br>
            <a:r>
              <a:rPr lang="es-CO" dirty="0"/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BCC47BC-7FCE-CE90-348F-6CA9198220D0}"/>
              </a:ext>
            </a:extLst>
          </p:cNvPr>
          <p:cNvSpPr txBox="1"/>
          <p:nvPr/>
        </p:nvSpPr>
        <p:spPr>
          <a:xfrm>
            <a:off x="912990" y="2230352"/>
            <a:ext cx="94330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Qué incluye: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resumen en el idioma del trabajo (150–300 palabras); </a:t>
            </a:r>
            <a:r>
              <a:rPr lang="es-ES" dirty="0" err="1">
                <a:latin typeface="Verdana" panose="020B0604030504040204" pitchFamily="34" charset="0"/>
                <a:ea typeface="Verdana" panose="020B0604030504040204" pitchFamily="34" charset="0"/>
              </a:rPr>
              <a:t>Abstract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 en inglés si lo requiere la institución; palabras clave.</a:t>
            </a:r>
          </a:p>
          <a:p>
            <a:b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Formato: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título “Resumen” centrado; interlineado doble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250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5F7DF1A7-76CC-9F39-DA68-B1FE157DDC1B}"/>
              </a:ext>
            </a:extLst>
          </p:cNvPr>
          <p:cNvSpPr txBox="1"/>
          <p:nvPr/>
        </p:nvSpPr>
        <p:spPr>
          <a:xfrm>
            <a:off x="1487488" y="2000323"/>
            <a:ext cx="49169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¿Qué son las Normas APA?</a:t>
            </a:r>
          </a:p>
          <a:p>
            <a:endParaRPr lang="es-CO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None/>
            </a:pPr>
            <a:r>
              <a:rPr lang="es-ES" sz="1600" dirty="0">
                <a:latin typeface="Verdana" panose="020B0604030504040204" pitchFamily="34" charset="0"/>
                <a:ea typeface="Verdana" panose="020B0604030504040204" pitchFamily="34" charset="0"/>
              </a:rPr>
              <a:t>Las Normas APA (American </a:t>
            </a:r>
            <a:r>
              <a:rPr lang="es-E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Psychological</a:t>
            </a:r>
            <a:r>
              <a:rPr lang="es-E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Association</a:t>
            </a:r>
            <a:r>
              <a:rPr lang="es-ES" sz="1600" dirty="0">
                <a:latin typeface="Verdana" panose="020B0604030504040204" pitchFamily="34" charset="0"/>
                <a:ea typeface="Verdana" panose="020B0604030504040204" pitchFamily="34" charset="0"/>
              </a:rPr>
              <a:t>) son un conjunto de reglas internacionales creadas para estandarizar la presentación de trabajos académicos y científicos. Su objetivo principal es garantizar claridad, uniformidad y rigor en la escritura, especialmente en la forma de citar fuentes y elaborar referencias bibliográficas.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30CF255F-D427-6782-D9A2-C99902FE67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7E8970A-5FA0-0537-80FF-F044E9C115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E4F5A3B-4DC4-89EB-C934-EB7EC6E083E0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CD8B5A5-486B-5DBE-861F-7BE55CEEB6C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BBEBE93-D354-B6FE-08C6-235361CC89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B244980F-7745-2277-0D81-08CC9C1A36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1BD51376-9432-4677-217C-A3100EE529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BAE2778-2D13-8A95-B499-9AD93EE4D1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9936" y="476672"/>
            <a:ext cx="8314932" cy="554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5817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79F6B-02CB-F058-0820-F4C2A93C5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C2F835DD-38C8-6297-149A-DB9591B2D5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EA1E505F-ABED-5645-5C10-2F9C979975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34C5509-5815-3A92-1D83-DCE85950B910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48380A0-8203-B29C-F031-44DBD0BCA5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AEC1BE7-7705-C13A-D42E-8FAFF5C58C7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8A82BBB3-8461-A72E-B374-2BFB3AC070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F67512B9-26B2-3AF8-9CED-1C3A4C3772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324BF12-BFDC-FE20-B267-1E603D7C8649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5738328-BA1C-7BA7-E15E-FDC98B1383C4}"/>
              </a:ext>
            </a:extLst>
          </p:cNvPr>
          <p:cNvSpPr txBox="1"/>
          <p:nvPr/>
        </p:nvSpPr>
        <p:spPr>
          <a:xfrm>
            <a:off x="3215680" y="800918"/>
            <a:ext cx="619432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>
                <a:latin typeface="Verdana" panose="020B0604030504040204" pitchFamily="34" charset="0"/>
                <a:ea typeface="Verdana" panose="020B0604030504040204" pitchFamily="34" charset="0"/>
              </a:rPr>
              <a:t>Tabla de contenido</a:t>
            </a:r>
            <a:br>
              <a:rPr lang="es-CO" sz="4400" b="1" dirty="0"/>
            </a:br>
            <a:r>
              <a:rPr lang="es-CO" dirty="0"/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7CCACBF-F2D3-E915-17C5-FA69D014CD08}"/>
              </a:ext>
            </a:extLst>
          </p:cNvPr>
          <p:cNvSpPr txBox="1"/>
          <p:nvPr/>
        </p:nvSpPr>
        <p:spPr>
          <a:xfrm>
            <a:off x="1055440" y="1621555"/>
            <a:ext cx="94330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Qué incluye: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lista de capítulos, secciones y números de página; puntos guía entre título y página.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DA9BFCE-F843-50C7-2F77-DD9B04FD8CD5}"/>
              </a:ext>
            </a:extLst>
          </p:cNvPr>
          <p:cNvSpPr txBox="1"/>
          <p:nvPr/>
        </p:nvSpPr>
        <p:spPr>
          <a:xfrm>
            <a:off x="2240214" y="2418620"/>
            <a:ext cx="7412670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b="1" dirty="0"/>
              <a:t>Lista de tablas y lista de figuras</a:t>
            </a:r>
            <a:br>
              <a:rPr lang="es-CO" sz="4400" b="1" dirty="0"/>
            </a:br>
            <a:r>
              <a:rPr lang="es-CO" dirty="0"/>
              <a:t>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5E95887-DCA9-3FEB-7602-BE77A4D0C300}"/>
              </a:ext>
            </a:extLst>
          </p:cNvPr>
          <p:cNvSpPr txBox="1"/>
          <p:nvPr/>
        </p:nvSpPr>
        <p:spPr>
          <a:xfrm>
            <a:off x="983432" y="3339807"/>
            <a:ext cx="9433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Qué incluye: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títulos y números de página de tablas y figuras (si existen</a:t>
            </a:r>
            <a:r>
              <a:rPr lang="es-ES" dirty="0"/>
              <a:t>)</a:t>
            </a:r>
            <a:endParaRPr lang="es-ES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522A83B-A834-14C2-7324-D9D93166A624}"/>
              </a:ext>
            </a:extLst>
          </p:cNvPr>
          <p:cNvSpPr txBox="1"/>
          <p:nvPr/>
        </p:nvSpPr>
        <p:spPr>
          <a:xfrm>
            <a:off x="3215680" y="3866312"/>
            <a:ext cx="5614550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/>
              <a:t>Glosario o abreviaturas</a:t>
            </a:r>
            <a:br>
              <a:rPr lang="es-CO" sz="4400" b="1" dirty="0"/>
            </a:br>
            <a:r>
              <a:rPr lang="es-CO" dirty="0"/>
              <a:t>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DD5C025-A363-A4D9-642F-CA11AA4BAC2E}"/>
              </a:ext>
            </a:extLst>
          </p:cNvPr>
          <p:cNvSpPr txBox="1"/>
          <p:nvPr/>
        </p:nvSpPr>
        <p:spPr>
          <a:xfrm>
            <a:off x="960300" y="4744751"/>
            <a:ext cx="9433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Qué incluye: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definiciones o siglas usadas en el trabajo</a:t>
            </a:r>
            <a:r>
              <a:rPr lang="es-ES" dirty="0"/>
              <a:t>	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241231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CD000-F345-3E9C-18BD-8435668BD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9A1DC945-1A4A-2CCB-CDA2-539C7FC672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EF17F0A8-B9C9-E22D-29C8-7F7FF7E40A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D2544B5-FB63-6A2F-FB62-F4420B57ADF5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E9AD776-2B9F-AD00-58E6-1FF577816BE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CACF763-BE08-D0C3-F9B7-6ED42D3D7E6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2267E24D-07C3-5529-D64B-028A602F2B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6DCCF236-4C88-8C35-C086-012C8EF5F5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D2D545D-E723-A259-3C06-B957C0593CD7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F055330-0982-8698-9FA0-ABBBD322FDE3}"/>
              </a:ext>
            </a:extLst>
          </p:cNvPr>
          <p:cNvSpPr txBox="1"/>
          <p:nvPr/>
        </p:nvSpPr>
        <p:spPr>
          <a:xfrm>
            <a:off x="3336724" y="640859"/>
            <a:ext cx="4548489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/>
              <a:t>Cuerpo del trabajo</a:t>
            </a:r>
            <a:br>
              <a:rPr lang="es-CO" sz="4400" b="1" dirty="0"/>
            </a:br>
            <a:r>
              <a:rPr lang="es-CO" dirty="0"/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D848170-0A3F-C8B2-F405-C6ACF4DEF468}"/>
              </a:ext>
            </a:extLst>
          </p:cNvPr>
          <p:cNvSpPr txBox="1"/>
          <p:nvPr/>
        </p:nvSpPr>
        <p:spPr>
          <a:xfrm>
            <a:off x="335360" y="1839018"/>
            <a:ext cx="10729192" cy="3643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Marco teórico o estado del arte</a:t>
            </a:r>
            <a:br>
              <a:rPr lang="es-CO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es-CO" sz="1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Qué incluye:</a:t>
            </a:r>
            <a:r>
              <a:rPr lang="es-CO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revisión crítica de la literatura, conceptos clave, teorías relevantes y antecedentes.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</a:rPr>
              <a:t>Marco conceptual (si aplica)</a:t>
            </a:r>
            <a:b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</a:rPr>
              <a:t>Qué incluye: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 definiciones operativas y modelo conceptual.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</a:rPr>
              <a:t>Metodología</a:t>
            </a:r>
            <a:b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</a:rPr>
              <a:t>Qué incluye: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 diseño de investigación, población y muestra, instrumentos, procedimientos, técnicas de análisis; debe permitir replicación.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050083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BCF0C-435B-F5DF-0BEB-A467664A0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473A9669-CB14-ED9F-8C20-E71DD2FCC4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4D3BBBB-5757-9173-362D-78D5658771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8E57226-C93B-0DA7-1FCF-3A75299B1E63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6D373B4-4C53-5E22-15B4-ACAD6AF60D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684404F-4BBC-AC60-AD9C-18824CF979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67F2CAAE-57A0-A821-08E4-7D4A641C79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6F9D60E3-FE21-1F19-C88C-2BF8E92C192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76E9EF1-3A9C-BFDC-D964-00C230583322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E289987-E4C8-7950-2C52-C559080D9EF8}"/>
              </a:ext>
            </a:extLst>
          </p:cNvPr>
          <p:cNvSpPr txBox="1"/>
          <p:nvPr/>
        </p:nvSpPr>
        <p:spPr>
          <a:xfrm>
            <a:off x="3336724" y="640859"/>
            <a:ext cx="4548489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/>
              <a:t>Cuerpo del trabajo</a:t>
            </a:r>
            <a:br>
              <a:rPr lang="es-CO" sz="4400" b="1" dirty="0"/>
            </a:br>
            <a:r>
              <a:rPr lang="es-CO" dirty="0"/>
              <a:t>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5CAB08D-B23F-9318-24CF-6068069869B5}"/>
              </a:ext>
            </a:extLst>
          </p:cNvPr>
          <p:cNvSpPr txBox="1"/>
          <p:nvPr/>
        </p:nvSpPr>
        <p:spPr>
          <a:xfrm>
            <a:off x="767408" y="1817615"/>
            <a:ext cx="950505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</a:rPr>
              <a:t>Resultados</a:t>
            </a:r>
            <a:b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</a:rPr>
              <a:t>Qué incluye: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 presentación objetiva de datos y hallazgos (tablas, figuras, estadísticas).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</a:rPr>
              <a:t>Discusión</a:t>
            </a:r>
            <a:b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</a:rPr>
              <a:t>Qué incluye: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 interpretación de resultados, comparación con la literatura, implicaciones teóricas y prácticas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</a:rPr>
              <a:t>Conclusiones</a:t>
            </a:r>
            <a:b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</a:rPr>
              <a:t>Qué incluye: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 respuestas a los objetivos, aportes principales, limitaciones y recomendaciones para investigación futura.</a:t>
            </a:r>
          </a:p>
        </p:txBody>
      </p:sp>
    </p:spTree>
    <p:extLst>
      <p:ext uri="{BB962C8B-B14F-4D97-AF65-F5344CB8AC3E}">
        <p14:creationId xmlns:p14="http://schemas.microsoft.com/office/powerpoint/2010/main" val="3372389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E0EBE-A6C6-FAE1-DA59-72C88D83E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8F63F30A-D23C-2147-E7EE-C317C22159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A1149410-080F-5DF5-54C8-B2A0F71769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4E4B2AD-B12B-AA1F-3A71-E9D9CA84BAD2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BC46E5-7CD4-537D-9583-AEBBE1D61B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A89AE61-8236-245C-4E01-8ED98C2883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7E67C116-1D67-C0D6-E446-AEEF3DF3B0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2F3B10CB-0A49-7BD7-A312-864392B10BA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C3D8F8-D328-0192-6DEB-5770869CC6AA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828DF5C-A628-E1F5-07B6-35DF2CFD94ED}"/>
              </a:ext>
            </a:extLst>
          </p:cNvPr>
          <p:cNvSpPr txBox="1"/>
          <p:nvPr/>
        </p:nvSpPr>
        <p:spPr>
          <a:xfrm>
            <a:off x="4575445" y="878271"/>
            <a:ext cx="1888979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/>
              <a:t>Párrafo</a:t>
            </a:r>
            <a:br>
              <a:rPr lang="es-CO" sz="4400" b="1" dirty="0"/>
            </a:br>
            <a:r>
              <a:rPr lang="es-CO" dirty="0"/>
              <a:t>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10BB95B-A9E0-A333-48D7-F961C355D21C}"/>
              </a:ext>
            </a:extLst>
          </p:cNvPr>
          <p:cNvSpPr txBox="1"/>
          <p:nvPr/>
        </p:nvSpPr>
        <p:spPr>
          <a:xfrm>
            <a:off x="767407" y="2126001"/>
            <a:ext cx="95050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Un párrafo está formado por </a:t>
            </a: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tres partes esenciales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</a:p>
          <a:p>
            <a:pPr>
              <a:buNone/>
            </a:pPr>
            <a:endParaRPr lang="es-E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oración temática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oraciones de desarrollo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oración de cierre o transición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endParaRPr lang="es-E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Estas partes garantizan unidad, coherencia y claridad en la exposición de una idea.</a:t>
            </a:r>
          </a:p>
        </p:txBody>
      </p:sp>
    </p:spTree>
    <p:extLst>
      <p:ext uri="{BB962C8B-B14F-4D97-AF65-F5344CB8AC3E}">
        <p14:creationId xmlns:p14="http://schemas.microsoft.com/office/powerpoint/2010/main" val="202965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2F2B8-3059-9866-BDD5-69AADF573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D7A538FD-5120-4A2A-F8DF-C5FAA603CF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CDABA46-8259-B56A-35A8-3977E2D74B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42E090D-1F9C-006C-F208-9CE9485BCC42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8572426-1971-A5E8-C3C7-B430A29A9C6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778A8AE-661A-D38C-DB33-621AE3436D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78E4CA7D-FA80-C9CF-7853-F77B09DD57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C42C08CD-EBCB-EBB9-D139-82DE6A356B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EF02F16-DA1A-C5DB-2505-8F599894EBCC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66AA59E-F15E-644D-A561-267FF5E2E5E8}"/>
              </a:ext>
            </a:extLst>
          </p:cNvPr>
          <p:cNvSpPr txBox="1"/>
          <p:nvPr/>
        </p:nvSpPr>
        <p:spPr>
          <a:xfrm>
            <a:off x="4575445" y="878271"/>
            <a:ext cx="1888979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/>
              <a:t>Párrafo</a:t>
            </a:r>
            <a:br>
              <a:rPr lang="es-CO" sz="4400" b="1" dirty="0"/>
            </a:br>
            <a:r>
              <a:rPr lang="es-CO" dirty="0"/>
              <a:t>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9B351AC-7D3B-1480-B085-A504067AA0DD}"/>
              </a:ext>
            </a:extLst>
          </p:cNvPr>
          <p:cNvSpPr txBox="1"/>
          <p:nvPr/>
        </p:nvSpPr>
        <p:spPr>
          <a:xfrm>
            <a:off x="767406" y="1924711"/>
            <a:ext cx="950505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Oración temática</a:t>
            </a:r>
          </a:p>
          <a:p>
            <a:endParaRPr lang="es-ES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Función: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 presentar la </a:t>
            </a: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idea principal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 del párrafo.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Ubicación: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 normalmente al inicio.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Características: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 clara, concreta y limitada a un solo aspecto</a:t>
            </a:r>
            <a:r>
              <a:rPr lang="es-ES" dirty="0"/>
              <a:t>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191713D-0C2A-1C7A-D215-173E1C652936}"/>
              </a:ext>
            </a:extLst>
          </p:cNvPr>
          <p:cNvSpPr txBox="1"/>
          <p:nvPr/>
        </p:nvSpPr>
        <p:spPr>
          <a:xfrm>
            <a:off x="767406" y="3428520"/>
            <a:ext cx="950505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Oraciones de desarrollo</a:t>
            </a:r>
          </a:p>
          <a:p>
            <a:endParaRPr lang="es-ES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Función: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 explicar, justificar o ejemplificar la idea principal.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Contenido: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 datos, argumentos, citas, ejemplos, comparaciones o evidencia empírica.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Cohesión: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 usar conectores y referencias internas para enlazar las oraciones entre sí.</a:t>
            </a:r>
          </a:p>
        </p:txBody>
      </p:sp>
    </p:spTree>
    <p:extLst>
      <p:ext uri="{BB962C8B-B14F-4D97-AF65-F5344CB8AC3E}">
        <p14:creationId xmlns:p14="http://schemas.microsoft.com/office/powerpoint/2010/main" val="13405084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E3225-1EF5-AFF3-983E-7CE66D33E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28BB07B2-9A8D-75D3-98F6-30EB47D208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F3AFEF42-FA71-8FAB-CDA0-FE3A1442EC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689542C-EB51-8718-5E84-836C87945CF1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C0B9525-F4D2-5C25-9BB8-02A835F9A7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5FBA98A-7D68-9E4B-2B41-F87FCDEE9A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61D74560-8022-07C3-FDFB-A5B4CBC6A7A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FD090A25-7098-CBA9-7D0F-D8734FE281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1969238-E036-12BB-CFD6-3F97D1D776C0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A3456D8-4A24-748A-9BF5-29E4571F91EF}"/>
              </a:ext>
            </a:extLst>
          </p:cNvPr>
          <p:cNvSpPr txBox="1"/>
          <p:nvPr/>
        </p:nvSpPr>
        <p:spPr>
          <a:xfrm>
            <a:off x="4575445" y="878271"/>
            <a:ext cx="1888979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/>
              <a:t>Párrafo</a:t>
            </a:r>
            <a:br>
              <a:rPr lang="es-CO" sz="4400" b="1" dirty="0"/>
            </a:br>
            <a:r>
              <a:rPr lang="es-CO" dirty="0"/>
              <a:t>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2135A2E-6E45-2F9C-A2A9-98F19E079F64}"/>
              </a:ext>
            </a:extLst>
          </p:cNvPr>
          <p:cNvSpPr txBox="1"/>
          <p:nvPr/>
        </p:nvSpPr>
        <p:spPr>
          <a:xfrm>
            <a:off x="767406" y="1611891"/>
            <a:ext cx="950505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Oración de cierre o transición</a:t>
            </a:r>
          </a:p>
          <a:p>
            <a:endParaRPr lang="es-E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Función: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 resumir la aportación del párrafo y, si procede, </a:t>
            </a: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conectar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 con el siguiente párrafo.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</a:rPr>
              <a:t>Forma: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 puede ser una conclusión breve, una implicación o una frase puente hacia la siguiente idea.</a:t>
            </a:r>
          </a:p>
          <a:p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69D551B-9E83-8E42-C9B8-DE230E74B380}"/>
              </a:ext>
            </a:extLst>
          </p:cNvPr>
          <p:cNvSpPr txBox="1"/>
          <p:nvPr/>
        </p:nvSpPr>
        <p:spPr>
          <a:xfrm>
            <a:off x="839416" y="3373574"/>
            <a:ext cx="95050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Otras características importantes</a:t>
            </a:r>
          </a:p>
          <a:p>
            <a:endParaRPr lang="es-E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Unidad temática:</a:t>
            </a:r>
            <a:r>
              <a:rPr lang="es-ES" dirty="0"/>
              <a:t> cada párrafo desarrolla </a:t>
            </a:r>
            <a:r>
              <a:rPr lang="es-ES" b="1" dirty="0"/>
              <a:t>una sola idea</a:t>
            </a:r>
            <a:r>
              <a:rPr lang="es-E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Coherencia lógica:</a:t>
            </a:r>
            <a:r>
              <a:rPr lang="es-ES" dirty="0"/>
              <a:t> orden interno claro (por ejemplo: general → particular; causa → efecto).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Cohesión léxica y gramatical:</a:t>
            </a:r>
            <a:r>
              <a:rPr lang="es-ES" dirty="0"/>
              <a:t> uso de conectores como </a:t>
            </a:r>
            <a:r>
              <a:rPr lang="es-ES" b="1" dirty="0"/>
              <a:t>además, sin embargo, por consiguiente, en cambio, por ejemplo</a:t>
            </a:r>
            <a:r>
              <a:rPr lang="es-E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Extensión adecuada:</a:t>
            </a:r>
            <a:r>
              <a:rPr lang="es-ES" dirty="0"/>
              <a:t> en textos universitarios, suele oscilar entre </a:t>
            </a:r>
            <a:r>
              <a:rPr lang="es-ES" b="1" dirty="0"/>
              <a:t>4 y 8 oraciones</a:t>
            </a:r>
            <a:r>
              <a:rPr lang="es-ES" dirty="0"/>
              <a:t>, según complejidad y de 5 a 7 renglones </a:t>
            </a:r>
          </a:p>
        </p:txBody>
      </p:sp>
    </p:spTree>
    <p:extLst>
      <p:ext uri="{BB962C8B-B14F-4D97-AF65-F5344CB8AC3E}">
        <p14:creationId xmlns:p14="http://schemas.microsoft.com/office/powerpoint/2010/main" val="2887724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71C62-BCED-8D8E-54C0-E4BF78BE0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CC8C5A30-45A6-A0DE-0E6E-95F08D24588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C32A65A0-5BA5-9F98-847C-CC160895A39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15EAC40F-15CF-27E0-C8A7-5D5E2B180CA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2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B5551513-B68D-3D0C-E9E8-F7987B36E8A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6F687FD6-9384-F9D9-7A5E-5AB5C5F1259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F8E80E6F-F925-29A9-200E-C1AEA6822C2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0D32F590-8A48-A908-1C0F-ADD20CC1393C}"/>
              </a:ext>
            </a:extLst>
          </p:cNvPr>
          <p:cNvSpPr txBox="1"/>
          <p:nvPr/>
        </p:nvSpPr>
        <p:spPr>
          <a:xfrm>
            <a:off x="6744072" y="655962"/>
            <a:ext cx="3384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¿Qué es?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2E4ADBF-75F1-B91F-79EC-21F131F55AF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824192" y="44624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1145267-F80B-78A6-26F1-BFBDF076DB9E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AA2FAB4-8295-C810-BC36-FB679CF5D0AB}"/>
              </a:ext>
            </a:extLst>
          </p:cNvPr>
          <p:cNvSpPr txBox="1"/>
          <p:nvPr/>
        </p:nvSpPr>
        <p:spPr>
          <a:xfrm>
            <a:off x="1271340" y="2685303"/>
            <a:ext cx="8009467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s-ES" dirty="0"/>
          </a:p>
          <a:p>
            <a:pPr algn="just"/>
            <a:r>
              <a:rPr lang="es-ES" sz="1600" dirty="0" err="1"/>
              <a:t>Dimensions</a:t>
            </a:r>
            <a:r>
              <a:rPr lang="es-ES" sz="1600" dirty="0"/>
              <a:t> es una plataforma de análisis y descubrimiento científico desarrollada por </a:t>
            </a:r>
            <a:r>
              <a:rPr lang="es-ES" sz="1600" i="1" dirty="0"/>
              <a:t>Digital </a:t>
            </a:r>
            <a:r>
              <a:rPr lang="es-ES" sz="1600" i="1" dirty="0" err="1"/>
              <a:t>Science</a:t>
            </a:r>
            <a:r>
              <a:rPr lang="es-ES" sz="1600" dirty="0"/>
              <a:t>, diseñada para ofrecer una visión integral del ecosistema de investigación global. A diferencia de bases tradicionales como </a:t>
            </a:r>
            <a:r>
              <a:rPr lang="es-ES" sz="1600" dirty="0" err="1"/>
              <a:t>Scopus</a:t>
            </a:r>
            <a:r>
              <a:rPr lang="es-ES" sz="1600" dirty="0"/>
              <a:t> o Web </a:t>
            </a:r>
            <a:r>
              <a:rPr lang="es-ES" sz="1600" dirty="0" err="1"/>
              <a:t>of</a:t>
            </a:r>
            <a:r>
              <a:rPr lang="es-ES" sz="1600" dirty="0"/>
              <a:t> </a:t>
            </a:r>
            <a:r>
              <a:rPr lang="es-ES" sz="1600" dirty="0" err="1"/>
              <a:t>Science</a:t>
            </a:r>
            <a:r>
              <a:rPr lang="es-ES" sz="1600" dirty="0"/>
              <a:t>, </a:t>
            </a:r>
            <a:r>
              <a:rPr lang="es-ES" sz="1600" dirty="0" err="1"/>
              <a:t>Dimensions</a:t>
            </a:r>
            <a:r>
              <a:rPr lang="es-ES" sz="1600" dirty="0"/>
              <a:t> combina múltiples tipos de datos en un solo entorno, lo que la convierte en una herramienta poderosa para investigadores, instituciones y tomadores de decisiones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9" name="Picture 2" descr="How to search in Dimensions | Dimensions">
            <a:hlinkClick r:id="rId7"/>
            <a:extLst>
              <a:ext uri="{FF2B5EF4-FFF2-40B4-BE49-F238E27FC236}">
                <a16:creationId xmlns:a16="http://schemas.microsoft.com/office/drawing/2014/main" id="{F9FEA71E-5017-6B93-6EFF-6F6286CCA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77" t="8731" r="28171" b="5026"/>
          <a:stretch>
            <a:fillRect/>
          </a:stretch>
        </p:blipFill>
        <p:spPr bwMode="auto">
          <a:xfrm>
            <a:off x="1343472" y="44624"/>
            <a:ext cx="2122366" cy="233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8544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D8C16DCC-7629-771E-ED92-C24D7A3E0A3F}"/>
              </a:ext>
            </a:extLst>
          </p:cNvPr>
          <p:cNvGrpSpPr/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EF220E12-77A8-D8E5-9AE4-16D5F259B5DD}"/>
                </a:ext>
              </a:extLst>
            </p:cNvPr>
            <p:cNvSpPr/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D850FE16-F4FB-67CB-BBD0-2B43E6AB01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7738DDE9-B66F-751B-D914-33D7345A47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17" name="Imagen 16" descr="Icono&#10;&#10;El contenido generado por IA puede ser incorrecto.">
              <a:extLst>
                <a:ext uri="{FF2B5EF4-FFF2-40B4-BE49-F238E27FC236}">
                  <a16:creationId xmlns:a16="http://schemas.microsoft.com/office/drawing/2014/main" id="{1D891726-A2C0-BBBC-6FB5-44422EB2D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18" name="Imagen 17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FE1F494F-5F17-310F-4F14-976876C34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335A3358-0B0D-7D7F-2974-D4A4474CA8C7}"/>
              </a:ext>
            </a:extLst>
          </p:cNvPr>
          <p:cNvSpPr txBox="1"/>
          <p:nvPr/>
        </p:nvSpPr>
        <p:spPr>
          <a:xfrm>
            <a:off x="6653049" y="2090172"/>
            <a:ext cx="4772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s-CO" sz="24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Asistencia</a:t>
            </a:r>
          </a:p>
          <a:p>
            <a:endParaRPr lang="es-CO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F107E56-39A9-4D6E-A3D8-F6EA994EACF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AC4CF7D4-57FA-30EC-341B-DDC8134B1ADB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3281D9E-ED63-5E50-184B-6767C433D0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253" y="1358394"/>
            <a:ext cx="4823699" cy="414121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51ED65E-ECE9-CA13-65ED-6FA88D8A0554}"/>
              </a:ext>
            </a:extLst>
          </p:cNvPr>
          <p:cNvSpPr txBox="1"/>
          <p:nvPr/>
        </p:nvSpPr>
        <p:spPr>
          <a:xfrm>
            <a:off x="2351584" y="989062"/>
            <a:ext cx="1173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Asistencia </a:t>
            </a:r>
          </a:p>
        </p:txBody>
      </p:sp>
    </p:spTree>
    <p:extLst>
      <p:ext uri="{BB962C8B-B14F-4D97-AF65-F5344CB8AC3E}">
        <p14:creationId xmlns:p14="http://schemas.microsoft.com/office/powerpoint/2010/main" val="2256399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7109EA76-193B-519A-03EF-CEB6405886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rgbClr val="00B0F0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9A75D35-B097-D0DD-F9E3-0E19BB1ACD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4924" y="6608"/>
            <a:ext cx="10237076" cy="310903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1357E1-9E5C-8509-6E90-0DF98FE2B9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00221" y="567558"/>
            <a:ext cx="6385034" cy="629044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A5082F7-B395-B4EB-7FB8-7290C45CFEC4}"/>
              </a:ext>
            </a:extLst>
          </p:cNvPr>
          <p:cNvSpPr txBox="1"/>
          <p:nvPr/>
        </p:nvSpPr>
        <p:spPr>
          <a:xfrm>
            <a:off x="766763" y="1300649"/>
            <a:ext cx="55636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Superior de</a:t>
            </a:r>
          </a:p>
          <a:p>
            <a:r>
              <a:rPr lang="es-CO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Administración Pública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D15AD3E-210A-03CC-F939-82A5757F66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8392"/>
          <a:stretch/>
        </p:blipFill>
        <p:spPr>
          <a:xfrm>
            <a:off x="766764" y="5039725"/>
            <a:ext cx="1313246" cy="1035251"/>
          </a:xfrm>
          <a:prstGeom prst="rect">
            <a:avLst/>
          </a:prstGeom>
        </p:spPr>
      </p:pic>
      <p:pic>
        <p:nvPicPr>
          <p:cNvPr id="2" name="Imagen 1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FD7CB1C5-AE84-7F21-DB6A-90E24D2E5E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7867" y="4974899"/>
            <a:ext cx="867027" cy="1164901"/>
          </a:xfrm>
          <a:prstGeom prst="rect">
            <a:avLst/>
          </a:prstGeom>
        </p:spPr>
      </p:pic>
      <p:pic>
        <p:nvPicPr>
          <p:cNvPr id="3" name="Imagen 2" descr="Logotipo, Icono&#10;&#10;El contenido generado por IA puede ser incorrecto.">
            <a:extLst>
              <a:ext uri="{FF2B5EF4-FFF2-40B4-BE49-F238E27FC236}">
                <a16:creationId xmlns:a16="http://schemas.microsoft.com/office/drawing/2014/main" id="{348C0F12-3255-5B63-451D-AC3DE94F9B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7608" y="5039724"/>
            <a:ext cx="1036183" cy="103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039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EAE19-AA2E-5904-34C5-8B663D8F3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D55474A6-AF3B-948A-A85E-D61EC8F94F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C1C57A6-F27B-DA5F-A306-30EDD0FA54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08B6A90-D174-542C-9CAA-055FB389E60B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AAA854C-6288-549C-7FA7-47C122DF46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3142DAF-31D1-A47D-0901-34B2376D4F6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3B9F6A4E-9F33-785F-3D74-006B92C286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6AA70B15-C09F-BE92-1026-EFBC7B0F6D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4EEC4E3-1F67-37FE-2B07-6E046ED285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790781"/>
              </p:ext>
            </p:extLst>
          </p:nvPr>
        </p:nvGraphicFramePr>
        <p:xfrm>
          <a:off x="4283998" y="1162469"/>
          <a:ext cx="6393231" cy="4930140"/>
        </p:xfrm>
        <a:graphic>
          <a:graphicData uri="http://schemas.openxmlformats.org/drawingml/2006/table">
            <a:tbl>
              <a:tblPr/>
              <a:tblGrid>
                <a:gridCol w="1239505">
                  <a:extLst>
                    <a:ext uri="{9D8B030D-6E8A-4147-A177-3AD203B41FA5}">
                      <a16:colId xmlns:a16="http://schemas.microsoft.com/office/drawing/2014/main" val="404159240"/>
                    </a:ext>
                  </a:extLst>
                </a:gridCol>
                <a:gridCol w="2439519">
                  <a:extLst>
                    <a:ext uri="{9D8B030D-6E8A-4147-A177-3AD203B41FA5}">
                      <a16:colId xmlns:a16="http://schemas.microsoft.com/office/drawing/2014/main" val="2997094586"/>
                    </a:ext>
                  </a:extLst>
                </a:gridCol>
                <a:gridCol w="2714207">
                  <a:extLst>
                    <a:ext uri="{9D8B030D-6E8A-4147-A177-3AD203B41FA5}">
                      <a16:colId xmlns:a16="http://schemas.microsoft.com/office/drawing/2014/main" val="110925253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Categoría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Elemento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Especificación Técnica (Séptima Edición)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468649"/>
                  </a:ext>
                </a:extLst>
              </a:tr>
              <a:tr h="365760">
                <a:tc row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Formato General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Papel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Tamaño Carta (21.59×27.94 cm / 8.5×11 pulgadas).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4613437"/>
                  </a:ext>
                </a:extLst>
              </a:tr>
              <a:tr h="41148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Márgenes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2.54 cm (1 pulgada) uniforme en los cuatro lados de la página.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9404952"/>
                  </a:ext>
                </a:extLst>
              </a:tr>
              <a:tr h="41148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Alineación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Izquierda, sin justificar (margen derecho irregular o "en bandera").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8036564"/>
                  </a:ext>
                </a:extLst>
              </a:tr>
              <a:tr h="41148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Interlineado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Doble (2.0) en todo el documento, incluyendo la lista de referencias.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305987"/>
                  </a:ext>
                </a:extLst>
              </a:tr>
              <a:tr h="41148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Sangría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1.27 cm (0.5 pulgadas) en la primera línea de cada párrafo.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651015"/>
                  </a:ext>
                </a:extLst>
              </a:tr>
              <a:tr h="41148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Numeración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Ubicada en la esquina superior derecha, iniciando desde la portada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0657642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9103B5FC-10DA-524C-F71E-AA500964ECFC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59337D80-0A6B-5459-C9CF-76985EC791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888776" y="1128481"/>
            <a:ext cx="4492534" cy="61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20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17F45-2449-A5A3-A9DF-70AA431CD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1F4B5E18-E852-7B13-F25C-BB2B6512B0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88F72E7-358D-5600-22DA-F4539E7821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D51B16E-1863-16B0-90FB-7120082C24A0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83B1591-1D90-8768-0A1C-D895D73716B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F6964C7-E96D-C16D-CBC2-F94CA6164A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3C94F433-6A3B-771B-5A40-63DFE0ED5A1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FEBE4C5C-8816-7BEE-7E71-DF79CDBF27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5A07132-1A08-BCC8-8100-512BD619C89B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06D2E14F-3737-0AA5-0FC4-9B1C3187EF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222905"/>
              </p:ext>
            </p:extLst>
          </p:nvPr>
        </p:nvGraphicFramePr>
        <p:xfrm>
          <a:off x="3719736" y="2564904"/>
          <a:ext cx="7272809" cy="1973580"/>
        </p:xfrm>
        <a:graphic>
          <a:graphicData uri="http://schemas.openxmlformats.org/drawingml/2006/table">
            <a:tbl>
              <a:tblPr/>
              <a:tblGrid>
                <a:gridCol w="1152128">
                  <a:extLst>
                    <a:ext uri="{9D8B030D-6E8A-4147-A177-3AD203B41FA5}">
                      <a16:colId xmlns:a16="http://schemas.microsoft.com/office/drawing/2014/main" val="3539192053"/>
                    </a:ext>
                  </a:extLst>
                </a:gridCol>
                <a:gridCol w="2970361">
                  <a:extLst>
                    <a:ext uri="{9D8B030D-6E8A-4147-A177-3AD203B41FA5}">
                      <a16:colId xmlns:a16="http://schemas.microsoft.com/office/drawing/2014/main" val="3548679373"/>
                    </a:ext>
                  </a:extLst>
                </a:gridCol>
                <a:gridCol w="3150320">
                  <a:extLst>
                    <a:ext uri="{9D8B030D-6E8A-4147-A177-3AD203B41FA5}">
                      <a16:colId xmlns:a16="http://schemas.microsoft.com/office/drawing/2014/main" val="1327287459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Categoría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Elemento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Especificación Técnica (Séptima Edición)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328930"/>
                  </a:ext>
                </a:extLst>
              </a:tr>
              <a:tr h="358140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Tipografía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Sans Serif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Calibri (11 </a:t>
                      </a:r>
                      <a:r>
                        <a:rPr lang="es-CO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pts</a:t>
                      </a: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), Arial (11 </a:t>
                      </a:r>
                      <a:r>
                        <a:rPr lang="es-CO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pts</a:t>
                      </a: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) o Lucida Sans Unicode (10 </a:t>
                      </a:r>
                      <a:r>
                        <a:rPr lang="es-CO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pts</a:t>
                      </a: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).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7739471"/>
                  </a:ext>
                </a:extLst>
              </a:tr>
              <a:tr h="35814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Serif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Times New Roman (12 pts), Georgia (11 pts) o Computer Modern (10 pts).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3430659"/>
                  </a:ext>
                </a:extLst>
              </a:tr>
            </a:tbl>
          </a:graphicData>
        </a:graphic>
      </p:graphicFrame>
      <p:pic>
        <p:nvPicPr>
          <p:cNvPr id="15" name="Imagen 14">
            <a:extLst>
              <a:ext uri="{FF2B5EF4-FFF2-40B4-BE49-F238E27FC236}">
                <a16:creationId xmlns:a16="http://schemas.microsoft.com/office/drawing/2014/main" id="{E8729926-9D86-7093-15AF-3000B78925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867970" y="770377"/>
            <a:ext cx="7575012" cy="505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832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786D1-41E5-380A-0BA8-42FB2BAF1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689EDEE9-4307-C780-F867-0E6100ECB4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2683929D-5001-6F62-3107-24E555E78D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7F8B854-ADDF-181D-5B90-F31978B3A18E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4512749-617A-094A-BA3C-95F2C02041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9E27B65-F70B-5BF2-98B1-14F6AF7E5CD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D37A2C76-FB08-F724-64CA-33210DD04E7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13AC8E44-AFED-E36A-A804-2D11EABA0D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16CA672-0CCB-49F0-F5FA-79E0612DAB9C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5B2C163-D855-2B99-E7D9-50F15F95A5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9322" y="978721"/>
            <a:ext cx="4327804" cy="5564319"/>
          </a:xfrm>
          <a:prstGeom prst="rect">
            <a:avLst/>
          </a:prstGeom>
        </p:spPr>
      </p:pic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DDF72160-CF8C-76F1-330E-8F5AD582F4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294862"/>
              </p:ext>
            </p:extLst>
          </p:nvPr>
        </p:nvGraphicFramePr>
        <p:xfrm>
          <a:off x="983432" y="1729392"/>
          <a:ext cx="7505086" cy="3459480"/>
        </p:xfrm>
        <a:graphic>
          <a:graphicData uri="http://schemas.openxmlformats.org/drawingml/2006/table">
            <a:tbl>
              <a:tblPr/>
              <a:tblGrid>
                <a:gridCol w="1723813">
                  <a:extLst>
                    <a:ext uri="{9D8B030D-6E8A-4147-A177-3AD203B41FA5}">
                      <a16:colId xmlns:a16="http://schemas.microsoft.com/office/drawing/2014/main" val="4023972748"/>
                    </a:ext>
                  </a:extLst>
                </a:gridCol>
                <a:gridCol w="2370243">
                  <a:extLst>
                    <a:ext uri="{9D8B030D-6E8A-4147-A177-3AD203B41FA5}">
                      <a16:colId xmlns:a16="http://schemas.microsoft.com/office/drawing/2014/main" val="3306522682"/>
                    </a:ext>
                  </a:extLst>
                </a:gridCol>
                <a:gridCol w="3411030">
                  <a:extLst>
                    <a:ext uri="{9D8B030D-6E8A-4147-A177-3AD203B41FA5}">
                      <a16:colId xmlns:a16="http://schemas.microsoft.com/office/drawing/2014/main" val="633478951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Categoría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Elemento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Especificación Técnica (Séptima Edición)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64741"/>
                  </a:ext>
                </a:extLst>
              </a:tr>
              <a:tr h="182880">
                <a:tc row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Citación en el Texto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Sistema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Autor-Fecha.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1712684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Regla de Autores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Uso de "et al." desde la primera cita para obras con tres o más autores.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077584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Cita Narrativa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 autor forma parte del texto: Pérez (2024) afirma....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660265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Cita Parentética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Datos al final entre paréntesis: (Pérez, 2024).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250271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Cita Directa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Corta: Menos de 40 palabras, entre comillas. Larga: 40+ palabras, en bloque independiente con sangría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9336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1984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A90C6-4A62-C5E7-7E16-12378B6C5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D959A489-6BD8-6C0E-6F5F-3685AAE32D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F8705EC8-6514-2459-40D9-7CDF27C7E3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67067BD-40A7-946B-5A9C-D9320BC9F467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35DE52C-5259-9D4F-4258-1F83765842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2AD7E1E-B34A-DB4C-5F23-5E01915BA1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025735AC-E864-C3AA-D158-6B94309298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50891857-A5FD-6183-EAE8-0DA37E81B3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E0DDCF8-8A70-FBD5-E043-2EEA3FEA6B38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6A5E5AC-1B86-AA8D-2BAC-6E459A8F97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9322" y="978721"/>
            <a:ext cx="4327804" cy="5564319"/>
          </a:xfrm>
          <a:prstGeom prst="rect">
            <a:avLst/>
          </a:prstGeom>
        </p:spPr>
      </p:pic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FB566B0E-437B-0630-40A6-952955B6D5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014964"/>
              </p:ext>
            </p:extLst>
          </p:nvPr>
        </p:nvGraphicFramePr>
        <p:xfrm>
          <a:off x="479376" y="845069"/>
          <a:ext cx="8352927" cy="4885290"/>
        </p:xfrm>
        <a:graphic>
          <a:graphicData uri="http://schemas.openxmlformats.org/drawingml/2006/table">
            <a:tbl>
              <a:tblPr/>
              <a:tblGrid>
                <a:gridCol w="1296144">
                  <a:extLst>
                    <a:ext uri="{9D8B030D-6E8A-4147-A177-3AD203B41FA5}">
                      <a16:colId xmlns:a16="http://schemas.microsoft.com/office/drawing/2014/main" val="128656277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783120569"/>
                    </a:ext>
                  </a:extLst>
                </a:gridCol>
                <a:gridCol w="5688631">
                  <a:extLst>
                    <a:ext uri="{9D8B030D-6E8A-4147-A177-3AD203B41FA5}">
                      <a16:colId xmlns:a16="http://schemas.microsoft.com/office/drawing/2014/main" val="2379164588"/>
                    </a:ext>
                  </a:extLst>
                </a:gridCol>
              </a:tblGrid>
              <a:tr h="17535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Categoría</a:t>
                      </a:r>
                    </a:p>
                  </a:txBody>
                  <a:tcPr marL="6495" marR="6495" marT="64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Elemento</a:t>
                      </a:r>
                    </a:p>
                  </a:txBody>
                  <a:tcPr marL="6495" marR="6495" marT="64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Ejemplo </a:t>
                      </a:r>
                    </a:p>
                  </a:txBody>
                  <a:tcPr marL="6495" marR="6495" marT="64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376954"/>
                  </a:ext>
                </a:extLst>
              </a:tr>
              <a:tr h="435134">
                <a:tc row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Citación en el Texto</a:t>
                      </a:r>
                    </a:p>
                  </a:txBody>
                  <a:tcPr marL="6495" marR="6495" marT="64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Regla de Autores</a:t>
                      </a:r>
                    </a:p>
                  </a:txBody>
                  <a:tcPr marL="6495" marR="6495" marT="64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 innovación institucional es clave para el desarrollo (Gómez et al., 2023).</a:t>
                      </a:r>
                    </a:p>
                  </a:txBody>
                  <a:tcPr marL="6495" marR="6495" marT="649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5631599"/>
                  </a:ext>
                </a:extLst>
              </a:tr>
              <a:tr h="43513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Cita Narrativa</a:t>
                      </a:r>
                    </a:p>
                  </a:txBody>
                  <a:tcPr marL="6495" marR="6495" marT="64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Según Pérez (2024), “la gestión pública requiere innovación constante” (p. 15).</a:t>
                      </a:r>
                    </a:p>
                  </a:txBody>
                  <a:tcPr marL="6495" marR="6495" marT="649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1229636"/>
                  </a:ext>
                </a:extLst>
              </a:tr>
              <a:tr h="43513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Cita Parentética</a:t>
                      </a:r>
                    </a:p>
                  </a:txBody>
                  <a:tcPr marL="6495" marR="6495" marT="64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 gestión pública requiere innovación constante (Pérez, 2024)</a:t>
                      </a:r>
                    </a:p>
                  </a:txBody>
                  <a:tcPr marL="6495" marR="6495" marT="649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9178860"/>
                  </a:ext>
                </a:extLst>
              </a:tr>
              <a:tr h="72089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Cita Directa</a:t>
                      </a:r>
                    </a:p>
                  </a:txBody>
                  <a:tcPr marL="6495" marR="6495" marT="64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(menos de 40 palabras, entre comillas)</a:t>
                      </a:r>
                      <a:b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Según Pérez (2024),“la gestión pública requiere innovación constante” (p. 15).</a:t>
                      </a:r>
                    </a:p>
                  </a:txBody>
                  <a:tcPr marL="6495" marR="6495" marT="649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615858"/>
                  </a:ext>
                </a:extLst>
              </a:tr>
              <a:tr h="214969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Cita directa larga (40 palabras o más, en bloque con sangría) Se escribe en un párrafo aparte, sin comillas, con sangría:</a:t>
                      </a:r>
                      <a:b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Pérez (2024) señala que:</a:t>
                      </a:r>
                      <a:b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 gestión pública requiere innovación constante, pues los retos sociales cambian con rapidez y las instituciones deben adaptarse para responder de manera efectiva. Este proceso implica tanto la actualización normativa como la capacitación continua de los equipos de trabajo. (p. 15)</a:t>
                      </a:r>
                    </a:p>
                  </a:txBody>
                  <a:tcPr marL="6495" marR="6495" marT="649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5596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9679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CA572-AF2D-1EC4-3621-ECA448553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446AABBE-E3BF-C86B-C610-95A071D641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A04870CD-6FB4-E06C-569A-CEE2DD840E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5DDC66C-2A4B-0B13-317F-0D2AE4E9AF14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6D19B6-7131-9FAD-57D5-2F9F84D5BC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D2999E6-847C-818D-66E5-EFB5B5BED6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B297B1C0-F371-FD7B-0FAE-0497A2E2A6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A5F68840-994C-2479-E30E-11EFB4485C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C13F744-1851-C759-4B85-844B5D2AD810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92900AB-3233-9F6C-55FA-CE3A9F8EA1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831996"/>
              </p:ext>
            </p:extLst>
          </p:nvPr>
        </p:nvGraphicFramePr>
        <p:xfrm>
          <a:off x="380999" y="1674400"/>
          <a:ext cx="8163274" cy="3302522"/>
        </p:xfrm>
        <a:graphic>
          <a:graphicData uri="http://schemas.openxmlformats.org/drawingml/2006/table">
            <a:tbl>
              <a:tblPr/>
              <a:tblGrid>
                <a:gridCol w="1466529">
                  <a:extLst>
                    <a:ext uri="{9D8B030D-6E8A-4147-A177-3AD203B41FA5}">
                      <a16:colId xmlns:a16="http://schemas.microsoft.com/office/drawing/2014/main" val="361529939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460852800"/>
                    </a:ext>
                  </a:extLst>
                </a:gridCol>
                <a:gridCol w="5616625">
                  <a:extLst>
                    <a:ext uri="{9D8B030D-6E8A-4147-A177-3AD203B41FA5}">
                      <a16:colId xmlns:a16="http://schemas.microsoft.com/office/drawing/2014/main" val="116148462"/>
                    </a:ext>
                  </a:extLst>
                </a:gridCol>
              </a:tblGrid>
              <a:tr h="5394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Categoría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Elemento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Especificación Técnica (Séptima Edición)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829757"/>
                  </a:ext>
                </a:extLst>
              </a:tr>
              <a:tr h="449555">
                <a:tc rowSpan="5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Lista de Referencias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Ubicación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En una página nueva al final del trabajo.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47930"/>
                  </a:ext>
                </a:extLst>
              </a:tr>
              <a:tr h="45954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Autores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Se listan hasta 20 autores antes de usar elipsis (...).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3444526"/>
                  </a:ext>
                </a:extLst>
              </a:tr>
              <a:tr h="45954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Lugar de Edición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Eliminado; ya no se incluye la ciudad de la editorial.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4319849"/>
                  </a:ext>
                </a:extLst>
              </a:tr>
              <a:tr h="68931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DOI y URL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 DOI se presenta como URL funcional (https://doi.org/...). Se omite "Recuperado de".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5338355"/>
                  </a:ext>
                </a:extLst>
              </a:tr>
              <a:tr h="66933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Sangría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Sangría francesa (colgante) de 1.27 cm a partir de la segunda línea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466000"/>
                  </a:ext>
                </a:extLst>
              </a:tr>
            </a:tbl>
          </a:graphicData>
        </a:graphic>
      </p:graphicFrame>
      <p:pic>
        <p:nvPicPr>
          <p:cNvPr id="14" name="Imagen 13">
            <a:extLst>
              <a:ext uri="{FF2B5EF4-FFF2-40B4-BE49-F238E27FC236}">
                <a16:creationId xmlns:a16="http://schemas.microsoft.com/office/drawing/2014/main" id="{FEB2D8E8-3689-EB70-DFA4-22E61F56C8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0096" y="560330"/>
            <a:ext cx="6934905" cy="462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6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12A33-EC8D-DAD2-5C2B-96B152E74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5A8E35D1-DC1A-9617-3C3D-D292BE6518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7E463B7-3589-5148-0187-0FE49D251B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6296AAE-F474-7F6A-103C-15FBC44095D7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3001E85-A7DD-F7DF-64A0-E2042E80BC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D7D2544-34B6-5481-641C-B1BE1F4CE2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D0CB9CC2-7A10-697E-77AA-F39B51DF77C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A1CAE0C2-D1CD-AA24-0773-CAF61094CD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6E954DB-D437-D5A7-9EC6-EC8DE444D5E3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9BC892D-25D6-1145-9004-7959072959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073290"/>
              </p:ext>
            </p:extLst>
          </p:nvPr>
        </p:nvGraphicFramePr>
        <p:xfrm>
          <a:off x="380999" y="1674400"/>
          <a:ext cx="8163274" cy="3266767"/>
        </p:xfrm>
        <a:graphic>
          <a:graphicData uri="http://schemas.openxmlformats.org/drawingml/2006/table">
            <a:tbl>
              <a:tblPr/>
              <a:tblGrid>
                <a:gridCol w="1466529">
                  <a:extLst>
                    <a:ext uri="{9D8B030D-6E8A-4147-A177-3AD203B41FA5}">
                      <a16:colId xmlns:a16="http://schemas.microsoft.com/office/drawing/2014/main" val="361529939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460852800"/>
                    </a:ext>
                  </a:extLst>
                </a:gridCol>
                <a:gridCol w="5616625">
                  <a:extLst>
                    <a:ext uri="{9D8B030D-6E8A-4147-A177-3AD203B41FA5}">
                      <a16:colId xmlns:a16="http://schemas.microsoft.com/office/drawing/2014/main" val="116148462"/>
                    </a:ext>
                  </a:extLst>
                </a:gridCol>
              </a:tblGrid>
              <a:tr h="5394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Categoría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Elemento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Especificación Técnica (Séptima Edición)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829757"/>
                  </a:ext>
                </a:extLst>
              </a:tr>
              <a:tr h="449555"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Lista de Referencias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Ubicación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En una página nueva al final del trabajo.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47930"/>
                  </a:ext>
                </a:extLst>
              </a:tr>
              <a:tr h="227774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/>
                        <a:t>La lista de referencias siempre va en una </a:t>
                      </a:r>
                      <a:r>
                        <a:rPr lang="es-ES" sz="1600" b="1" dirty="0"/>
                        <a:t>página nueva al final del trabajo</a:t>
                      </a:r>
                      <a:r>
                        <a:rPr lang="es-ES" sz="1600" dirty="0"/>
                        <a:t>, con el título </a:t>
                      </a:r>
                      <a:r>
                        <a:rPr lang="es-ES" sz="1600" b="1" dirty="0"/>
                        <a:t>“Referencias”</a:t>
                      </a:r>
                      <a:r>
                        <a:rPr lang="es-ES" sz="1600" dirty="0"/>
                        <a:t> centrado en la parte superior.</a:t>
                      </a:r>
                    </a:p>
                    <a:p>
                      <a:pPr algn="l" fontAlgn="ctr">
                        <a:buNone/>
                      </a:pP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3444526"/>
                  </a:ext>
                </a:extLst>
              </a:tr>
            </a:tbl>
          </a:graphicData>
        </a:graphic>
      </p:graphicFrame>
      <p:pic>
        <p:nvPicPr>
          <p:cNvPr id="14" name="Imagen 13">
            <a:extLst>
              <a:ext uri="{FF2B5EF4-FFF2-40B4-BE49-F238E27FC236}">
                <a16:creationId xmlns:a16="http://schemas.microsoft.com/office/drawing/2014/main" id="{8B492A88-9F07-110E-1383-AF3D0045A3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0096" y="560330"/>
            <a:ext cx="6934905" cy="462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38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3C602-2DE4-9F42-145E-9C018539C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FB96F98F-B3CF-E88F-3DE8-57C091B808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EA7AE282-90DF-98A1-084F-C5763A5851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8114CC6-76AF-94B7-193F-7D0FB1724498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237CDDA-5405-9119-5549-2E9DBC01D4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C2656C-3477-54B2-637C-4A4A3F02E0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75B5FC07-B62C-CD82-23C5-BC0C18BDF7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02C951D1-1A30-A44B-2465-A4EB7261116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F69AF79-DF0C-A859-0996-A9A2678290AE}"/>
              </a:ext>
            </a:extLst>
          </p:cNvPr>
          <p:cNvSpPr txBox="1"/>
          <p:nvPr/>
        </p:nvSpPr>
        <p:spPr>
          <a:xfrm>
            <a:off x="479376" y="2225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Normas APA 7 </a:t>
            </a:r>
            <a:endParaRPr lang="es-CO" sz="3600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4E7BD80-E6F5-C4F7-4847-5121653DAA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570164"/>
              </p:ext>
            </p:extLst>
          </p:nvPr>
        </p:nvGraphicFramePr>
        <p:xfrm>
          <a:off x="380999" y="1674400"/>
          <a:ext cx="8163274" cy="3266767"/>
        </p:xfrm>
        <a:graphic>
          <a:graphicData uri="http://schemas.openxmlformats.org/drawingml/2006/table">
            <a:tbl>
              <a:tblPr/>
              <a:tblGrid>
                <a:gridCol w="1466529">
                  <a:extLst>
                    <a:ext uri="{9D8B030D-6E8A-4147-A177-3AD203B41FA5}">
                      <a16:colId xmlns:a16="http://schemas.microsoft.com/office/drawing/2014/main" val="361529939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460852800"/>
                    </a:ext>
                  </a:extLst>
                </a:gridCol>
                <a:gridCol w="5616625">
                  <a:extLst>
                    <a:ext uri="{9D8B030D-6E8A-4147-A177-3AD203B41FA5}">
                      <a16:colId xmlns:a16="http://schemas.microsoft.com/office/drawing/2014/main" val="116148462"/>
                    </a:ext>
                  </a:extLst>
                </a:gridCol>
              </a:tblGrid>
              <a:tr h="5394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Categoría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Elemento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Especificación Técnica (Séptima Edición)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829757"/>
                  </a:ext>
                </a:extLst>
              </a:tr>
              <a:tr h="449555"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Lista de Referencias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Autores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Se listan hasta 20 autores antes de usar elipsis (...).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47930"/>
                  </a:ext>
                </a:extLst>
              </a:tr>
              <a:tr h="227774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dirty="0"/>
                        <a:t>Ejemplo con 3 autores:</a:t>
                      </a:r>
                      <a:br>
                        <a:rPr lang="es-ES" sz="1600" dirty="0"/>
                      </a:br>
                      <a:r>
                        <a:rPr lang="es-ES" sz="1600" b="1" dirty="0"/>
                        <a:t>Pérez, J., Gómez, L., &amp; Ramírez, M. (2020).</a:t>
                      </a:r>
                      <a:r>
                        <a:rPr lang="es-ES" sz="1600" dirty="0"/>
                        <a:t> </a:t>
                      </a:r>
                      <a:r>
                        <a:rPr lang="es-ES" sz="1600" i="1" dirty="0"/>
                        <a:t>Gestión pública contemporánea</a:t>
                      </a:r>
                      <a:r>
                        <a:rPr lang="es-ES" sz="1600" dirty="0"/>
                        <a:t>. Editorial Alfa.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dirty="0"/>
                        <a:t> Ejemplo con más de 20 autores (se listan los primeros 19, luego “…”, y el último):</a:t>
                      </a:r>
                      <a:br>
                        <a:rPr lang="es-ES" sz="1600" dirty="0"/>
                      </a:br>
                      <a:r>
                        <a:rPr lang="es-ES" sz="1600" b="1" dirty="0"/>
                        <a:t>Pérez, J., Gómez, L., Ramírez, M., …, Torres, A. (2020).</a:t>
                      </a:r>
                      <a:r>
                        <a:rPr lang="es-ES" sz="1600" dirty="0"/>
                        <a:t> </a:t>
                      </a:r>
                      <a:r>
                        <a:rPr lang="es-ES" sz="1600" i="1" dirty="0"/>
                        <a:t>Innovación en políticas públicas</a:t>
                      </a:r>
                      <a:r>
                        <a:rPr lang="es-ES" sz="1600" dirty="0"/>
                        <a:t>. Editorial Beta.</a:t>
                      </a:r>
                    </a:p>
                    <a:p>
                      <a:pPr algn="l" fontAlgn="ctr">
                        <a:buNone/>
                      </a:pP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3444526"/>
                  </a:ext>
                </a:extLst>
              </a:tr>
            </a:tbl>
          </a:graphicData>
        </a:graphic>
      </p:graphicFrame>
      <p:pic>
        <p:nvPicPr>
          <p:cNvPr id="14" name="Imagen 13">
            <a:extLst>
              <a:ext uri="{FF2B5EF4-FFF2-40B4-BE49-F238E27FC236}">
                <a16:creationId xmlns:a16="http://schemas.microsoft.com/office/drawing/2014/main" id="{A80A59E2-D61E-B816-4E9D-6E542E4706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0096" y="560330"/>
            <a:ext cx="6934905" cy="462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155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2340</TotalTime>
  <Words>2039</Words>
  <Application>Microsoft Office PowerPoint</Application>
  <PresentationFormat>Panorámica</PresentationFormat>
  <Paragraphs>267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7" baseType="lpstr">
      <vt:lpstr>Aptos</vt:lpstr>
      <vt:lpstr>Arial</vt:lpstr>
      <vt:lpstr>Calibri</vt:lpstr>
      <vt:lpstr>Calibri Light</vt:lpstr>
      <vt:lpstr>Courier New</vt:lpstr>
      <vt:lpstr>Nunito Sans 7pt Normal</vt:lpstr>
      <vt:lpstr>Symbol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Felipe Flórez</dc:creator>
  <cp:lastModifiedBy>Jeisson Augusto Mora Vanegas</cp:lastModifiedBy>
  <cp:revision>20</cp:revision>
  <dcterms:created xsi:type="dcterms:W3CDTF">2025-01-22T00:52:23Z</dcterms:created>
  <dcterms:modified xsi:type="dcterms:W3CDTF">2026-02-24T20:44:46Z</dcterms:modified>
</cp:coreProperties>
</file>